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83" r:id="rId3"/>
    <p:sldId id="282" r:id="rId4"/>
    <p:sldId id="258" r:id="rId5"/>
    <p:sldId id="259" r:id="rId6"/>
    <p:sldId id="260" r:id="rId7"/>
    <p:sldId id="261" r:id="rId8"/>
    <p:sldId id="262" r:id="rId9"/>
    <p:sldId id="265" r:id="rId10"/>
    <p:sldId id="287" r:id="rId11"/>
    <p:sldId id="289" r:id="rId12"/>
    <p:sldId id="288" r:id="rId13"/>
    <p:sldId id="273" r:id="rId14"/>
    <p:sldId id="274" r:id="rId15"/>
    <p:sldId id="290" r:id="rId16"/>
    <p:sldId id="267" r:id="rId17"/>
    <p:sldId id="284" r:id="rId18"/>
    <p:sldId id="291" r:id="rId19"/>
    <p:sldId id="286" r:id="rId20"/>
    <p:sldId id="277" r:id="rId2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47" autoAdjust="0"/>
    <p:restoredTop sz="94660"/>
  </p:normalViewPr>
  <p:slideViewPr>
    <p:cSldViewPr snapToGrid="0">
      <p:cViewPr varScale="1">
        <p:scale>
          <a:sx n="74" d="100"/>
          <a:sy n="74" d="100"/>
        </p:scale>
        <p:origin x="-66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8B2C2830-88AD-440E-B3E1-DBC3FDDF4699}" type="datetimeFigureOut">
              <a:rPr lang="vi-VN" smtClean="0"/>
              <a:pPr/>
              <a:t>22/01/2022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4E190AF-67FE-450A-B912-6884764E497B}" type="slidenum">
              <a:rPr lang="vi-VN" smtClean="0"/>
              <a:pPr/>
              <a:t>‹#›</a:t>
            </a:fld>
            <a:endParaRPr lang="vi-VN"/>
          </a:p>
        </p:txBody>
      </p:sp>
    </p:spTree>
    <p:extLst>
      <p:ext uri="{BB962C8B-B14F-4D97-AF65-F5344CB8AC3E}">
        <p14:creationId xmlns:p14="http://schemas.microsoft.com/office/powerpoint/2010/main" val="605260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8B2C2830-88AD-440E-B3E1-DBC3FDDF4699}" type="datetimeFigureOut">
              <a:rPr lang="vi-VN" smtClean="0"/>
              <a:pPr/>
              <a:t>22/01/2022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4E190AF-67FE-450A-B912-6884764E497B}" type="slidenum">
              <a:rPr lang="vi-VN" smtClean="0"/>
              <a:pPr/>
              <a:t>‹#›</a:t>
            </a:fld>
            <a:endParaRPr lang="vi-VN"/>
          </a:p>
        </p:txBody>
      </p:sp>
    </p:spTree>
    <p:extLst>
      <p:ext uri="{BB962C8B-B14F-4D97-AF65-F5344CB8AC3E}">
        <p14:creationId xmlns:p14="http://schemas.microsoft.com/office/powerpoint/2010/main" val="2126185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8B2C2830-88AD-440E-B3E1-DBC3FDDF4699}" type="datetimeFigureOut">
              <a:rPr lang="vi-VN" smtClean="0"/>
              <a:pPr/>
              <a:t>22/01/2022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4E190AF-67FE-450A-B912-6884764E497B}" type="slidenum">
              <a:rPr lang="vi-VN" smtClean="0"/>
              <a:pPr/>
              <a:t>‹#›</a:t>
            </a:fld>
            <a:endParaRPr lang="vi-VN"/>
          </a:p>
        </p:txBody>
      </p:sp>
    </p:spTree>
    <p:extLst>
      <p:ext uri="{BB962C8B-B14F-4D97-AF65-F5344CB8AC3E}">
        <p14:creationId xmlns:p14="http://schemas.microsoft.com/office/powerpoint/2010/main" val="884357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8B2C2830-88AD-440E-B3E1-DBC3FDDF4699}" type="datetimeFigureOut">
              <a:rPr lang="vi-VN" smtClean="0"/>
              <a:pPr/>
              <a:t>22/01/2022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4E190AF-67FE-450A-B912-6884764E497B}" type="slidenum">
              <a:rPr lang="vi-VN" smtClean="0"/>
              <a:pPr/>
              <a:t>‹#›</a:t>
            </a:fld>
            <a:endParaRPr lang="vi-VN"/>
          </a:p>
        </p:txBody>
      </p:sp>
    </p:spTree>
    <p:extLst>
      <p:ext uri="{BB962C8B-B14F-4D97-AF65-F5344CB8AC3E}">
        <p14:creationId xmlns:p14="http://schemas.microsoft.com/office/powerpoint/2010/main" val="1940886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B2C2830-88AD-440E-B3E1-DBC3FDDF4699}" type="datetimeFigureOut">
              <a:rPr lang="vi-VN" smtClean="0"/>
              <a:pPr/>
              <a:t>22/01/2022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4E190AF-67FE-450A-B912-6884764E497B}" type="slidenum">
              <a:rPr lang="vi-VN" smtClean="0"/>
              <a:pPr/>
              <a:t>‹#›</a:t>
            </a:fld>
            <a:endParaRPr lang="vi-VN"/>
          </a:p>
        </p:txBody>
      </p:sp>
    </p:spTree>
    <p:extLst>
      <p:ext uri="{BB962C8B-B14F-4D97-AF65-F5344CB8AC3E}">
        <p14:creationId xmlns:p14="http://schemas.microsoft.com/office/powerpoint/2010/main" val="3477310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8B2C2830-88AD-440E-B3E1-DBC3FDDF4699}" type="datetimeFigureOut">
              <a:rPr lang="vi-VN" smtClean="0"/>
              <a:pPr/>
              <a:t>22/01/2022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4E190AF-67FE-450A-B912-6884764E497B}" type="slidenum">
              <a:rPr lang="vi-VN" smtClean="0"/>
              <a:pPr/>
              <a:t>‹#›</a:t>
            </a:fld>
            <a:endParaRPr lang="vi-VN"/>
          </a:p>
        </p:txBody>
      </p:sp>
    </p:spTree>
    <p:extLst>
      <p:ext uri="{BB962C8B-B14F-4D97-AF65-F5344CB8AC3E}">
        <p14:creationId xmlns:p14="http://schemas.microsoft.com/office/powerpoint/2010/main" val="2201371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8B2C2830-88AD-440E-B3E1-DBC3FDDF4699}" type="datetimeFigureOut">
              <a:rPr lang="vi-VN" smtClean="0"/>
              <a:pPr/>
              <a:t>22/01/2022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F4E190AF-67FE-450A-B912-6884764E497B}" type="slidenum">
              <a:rPr lang="vi-VN" smtClean="0"/>
              <a:pPr/>
              <a:t>‹#›</a:t>
            </a:fld>
            <a:endParaRPr lang="vi-VN"/>
          </a:p>
        </p:txBody>
      </p:sp>
    </p:spTree>
    <p:extLst>
      <p:ext uri="{BB962C8B-B14F-4D97-AF65-F5344CB8AC3E}">
        <p14:creationId xmlns:p14="http://schemas.microsoft.com/office/powerpoint/2010/main" val="1227887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8B2C2830-88AD-440E-B3E1-DBC3FDDF4699}" type="datetimeFigureOut">
              <a:rPr lang="vi-VN" smtClean="0"/>
              <a:pPr/>
              <a:t>22/01/2022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F4E190AF-67FE-450A-B912-6884764E497B}" type="slidenum">
              <a:rPr lang="vi-VN" smtClean="0"/>
              <a:pPr/>
              <a:t>‹#›</a:t>
            </a:fld>
            <a:endParaRPr lang="vi-VN"/>
          </a:p>
        </p:txBody>
      </p:sp>
    </p:spTree>
    <p:extLst>
      <p:ext uri="{BB962C8B-B14F-4D97-AF65-F5344CB8AC3E}">
        <p14:creationId xmlns:p14="http://schemas.microsoft.com/office/powerpoint/2010/main" val="2082641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2C2830-88AD-440E-B3E1-DBC3FDDF4699}" type="datetimeFigureOut">
              <a:rPr lang="vi-VN" smtClean="0"/>
              <a:pPr/>
              <a:t>22/01/2022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F4E190AF-67FE-450A-B912-6884764E497B}" type="slidenum">
              <a:rPr lang="vi-VN" smtClean="0"/>
              <a:pPr/>
              <a:t>‹#›</a:t>
            </a:fld>
            <a:endParaRPr lang="vi-VN"/>
          </a:p>
        </p:txBody>
      </p:sp>
    </p:spTree>
    <p:extLst>
      <p:ext uri="{BB962C8B-B14F-4D97-AF65-F5344CB8AC3E}">
        <p14:creationId xmlns:p14="http://schemas.microsoft.com/office/powerpoint/2010/main" val="276815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B2C2830-88AD-440E-B3E1-DBC3FDDF4699}" type="datetimeFigureOut">
              <a:rPr lang="vi-VN" smtClean="0"/>
              <a:pPr/>
              <a:t>22/01/2022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4E190AF-67FE-450A-B912-6884764E497B}" type="slidenum">
              <a:rPr lang="vi-VN" smtClean="0"/>
              <a:pPr/>
              <a:t>‹#›</a:t>
            </a:fld>
            <a:endParaRPr lang="vi-VN"/>
          </a:p>
        </p:txBody>
      </p:sp>
    </p:spTree>
    <p:extLst>
      <p:ext uri="{BB962C8B-B14F-4D97-AF65-F5344CB8AC3E}">
        <p14:creationId xmlns:p14="http://schemas.microsoft.com/office/powerpoint/2010/main" val="292419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B2C2830-88AD-440E-B3E1-DBC3FDDF4699}" type="datetimeFigureOut">
              <a:rPr lang="vi-VN" smtClean="0"/>
              <a:pPr/>
              <a:t>22/01/2022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4E190AF-67FE-450A-B912-6884764E497B}" type="slidenum">
              <a:rPr lang="vi-VN" smtClean="0"/>
              <a:pPr/>
              <a:t>‹#›</a:t>
            </a:fld>
            <a:endParaRPr lang="vi-VN"/>
          </a:p>
        </p:txBody>
      </p:sp>
    </p:spTree>
    <p:extLst>
      <p:ext uri="{BB962C8B-B14F-4D97-AF65-F5344CB8AC3E}">
        <p14:creationId xmlns:p14="http://schemas.microsoft.com/office/powerpoint/2010/main" val="1442012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2C2830-88AD-440E-B3E1-DBC3FDDF4699}" type="datetimeFigureOut">
              <a:rPr lang="vi-VN" smtClean="0"/>
              <a:pPr/>
              <a:t>22/01/2022</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E190AF-67FE-450A-B912-6884764E497B}" type="slidenum">
              <a:rPr lang="vi-VN" smtClean="0"/>
              <a:pPr/>
              <a:t>‹#›</a:t>
            </a:fld>
            <a:endParaRPr lang="vi-VN"/>
          </a:p>
        </p:txBody>
      </p:sp>
    </p:spTree>
    <p:extLst>
      <p:ext uri="{BB962C8B-B14F-4D97-AF65-F5344CB8AC3E}">
        <p14:creationId xmlns:p14="http://schemas.microsoft.com/office/powerpoint/2010/main" val="1454991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gif"/><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ộ hình nền &amp;quot;Hoạt hình siêu dễ thương 2&amp;quot; chất lượng cao cho Powerpoint"/>
          <p:cNvPicPr>
            <a:picLocks noChangeAspect="1" noChangeArrowheads="1"/>
          </p:cNvPicPr>
          <p:nvPr/>
        </p:nvPicPr>
        <p:blipFill>
          <a:blip r:embed="rId2"/>
          <a:srcRect/>
          <a:stretch>
            <a:fillRect/>
          </a:stretch>
        </p:blipFill>
        <p:spPr bwMode="auto">
          <a:xfrm>
            <a:off x="0" y="-175260"/>
            <a:ext cx="12192000" cy="7208520"/>
          </a:xfrm>
          <a:prstGeom prst="rect">
            <a:avLst/>
          </a:prstGeom>
          <a:noFill/>
        </p:spPr>
      </p:pic>
      <p:sp>
        <p:nvSpPr>
          <p:cNvPr id="3" name="Rectangle 2"/>
          <p:cNvSpPr/>
          <p:nvPr/>
        </p:nvSpPr>
        <p:spPr>
          <a:xfrm>
            <a:off x="1641912" y="2071009"/>
            <a:ext cx="9056568" cy="923330"/>
          </a:xfrm>
          <a:prstGeom prst="rect">
            <a:avLst/>
          </a:prstGeom>
          <a:noFill/>
        </p:spPr>
        <p:txBody>
          <a:bodyPr spcFirstLastPara="1" wrap="none" lIns="91440" tIns="45720" rIns="91440" bIns="45720" numCol="1">
            <a:prstTxWarp prst="textArch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600" b="1" cap="none" spc="50" dirty="0" smtClean="0">
                <a:ln w="11430"/>
                <a:solidFill>
                  <a:schemeClr val="accent2">
                    <a:lumMod val="75000"/>
                  </a:schemeClr>
                </a:solidFill>
                <a:effectLst>
                  <a:outerShdw blurRad="76200" dist="50800" dir="5400000" algn="tl" rotWithShape="0">
                    <a:srgbClr val="000000">
                      <a:alpha val="65000"/>
                    </a:srgbClr>
                  </a:outerShdw>
                </a:effectLst>
                <a:latin typeface="VNI-Avo" pitchFamily="2" charset="0"/>
              </a:rPr>
              <a:t>CHAØO MÖØNG CAÙC EM</a:t>
            </a:r>
            <a:endParaRPr lang="en-US" sz="6600" b="1" cap="none" spc="50" dirty="0">
              <a:ln w="11430"/>
              <a:solidFill>
                <a:schemeClr val="accent2">
                  <a:lumMod val="75000"/>
                </a:schemeClr>
              </a:solidFill>
              <a:effectLst>
                <a:outerShdw blurRad="76200" dist="50800" dir="5400000" algn="tl" rotWithShape="0">
                  <a:srgbClr val="000000">
                    <a:alpha val="65000"/>
                  </a:srgbClr>
                </a:outerShdw>
              </a:effectLst>
              <a:latin typeface="VNI-Avo" pitchFamily="2" charset="0"/>
            </a:endParaRPr>
          </a:p>
        </p:txBody>
      </p:sp>
      <p:sp>
        <p:nvSpPr>
          <p:cNvPr id="4" name="Rectangle 3"/>
          <p:cNvSpPr/>
          <p:nvPr/>
        </p:nvSpPr>
        <p:spPr>
          <a:xfrm>
            <a:off x="1401915" y="3192003"/>
            <a:ext cx="9452046" cy="923330"/>
          </a:xfrm>
          <a:prstGeom prst="rect">
            <a:avLst/>
          </a:prstGeom>
          <a:noFill/>
        </p:spPr>
        <p:txBody>
          <a:bodyPr spcFirstLastPara="1" wrap="none" lIns="91440" tIns="45720" rIns="91440" bIns="45720" numCol="1">
            <a:prstTxWarp prst="textArch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600" b="1" spc="50" dirty="0" smtClean="0">
                <a:ln w="11430"/>
                <a:solidFill>
                  <a:schemeClr val="accent2">
                    <a:lumMod val="75000"/>
                  </a:schemeClr>
                </a:solidFill>
                <a:effectLst>
                  <a:outerShdw blurRad="76200" dist="50800" dir="5400000" algn="tl" rotWithShape="0">
                    <a:srgbClr val="000000">
                      <a:alpha val="65000"/>
                    </a:srgbClr>
                  </a:outerShdw>
                </a:effectLst>
                <a:latin typeface="VNI-Avo" pitchFamily="2" charset="0"/>
              </a:rPr>
              <a:t>ÑEÁN VÔÙI TIEÁT HOÏC</a:t>
            </a:r>
            <a:endParaRPr lang="en-US" sz="6600" b="1" cap="none" spc="50" dirty="0">
              <a:ln w="11430"/>
              <a:solidFill>
                <a:schemeClr val="accent2">
                  <a:lumMod val="75000"/>
                </a:schemeClr>
              </a:solidFill>
              <a:effectLst>
                <a:outerShdw blurRad="76200" dist="50800" dir="5400000" algn="tl" rotWithShape="0">
                  <a:srgbClr val="000000">
                    <a:alpha val="65000"/>
                  </a:srgbClr>
                </a:outerShdw>
              </a:effectLst>
              <a:latin typeface="VNI-Avo" pitchFamily="2" charset="0"/>
            </a:endParaRPr>
          </a:p>
        </p:txBody>
      </p:sp>
      <p:sp>
        <p:nvSpPr>
          <p:cNvPr id="5" name="Rectangle 4"/>
          <p:cNvSpPr/>
          <p:nvPr/>
        </p:nvSpPr>
        <p:spPr>
          <a:xfrm>
            <a:off x="1342079" y="4214181"/>
            <a:ext cx="9452046" cy="923330"/>
          </a:xfrm>
          <a:prstGeom prst="rect">
            <a:avLst/>
          </a:prstGeom>
          <a:noFill/>
        </p:spPr>
        <p:txBody>
          <a:bodyPr spcFirstLastPara="1" wrap="none" lIns="91440" tIns="45720" rIns="91440" bIns="45720" numCol="1">
            <a:prstTxWarp prst="textArch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600" b="1" spc="50" dirty="0" smtClean="0">
                <a:ln w="11430"/>
                <a:solidFill>
                  <a:schemeClr val="accent2">
                    <a:lumMod val="75000"/>
                  </a:schemeClr>
                </a:solidFill>
                <a:effectLst>
                  <a:outerShdw blurRad="76200" dist="50800" dir="5400000" algn="tl" rotWithShape="0">
                    <a:srgbClr val="000000">
                      <a:alpha val="65000"/>
                    </a:srgbClr>
                  </a:outerShdw>
                </a:effectLst>
                <a:latin typeface="VNI-Avo" pitchFamily="2" charset="0"/>
              </a:rPr>
              <a:t>HOÂM NAY!</a:t>
            </a:r>
            <a:endParaRPr lang="en-US" sz="6600" b="1" cap="none" spc="50" dirty="0">
              <a:ln w="11430"/>
              <a:solidFill>
                <a:schemeClr val="accent2">
                  <a:lumMod val="75000"/>
                </a:schemeClr>
              </a:solidFill>
              <a:effectLst>
                <a:outerShdw blurRad="76200" dist="50800" dir="5400000" algn="tl" rotWithShape="0">
                  <a:srgbClr val="000000">
                    <a:alpha val="65000"/>
                  </a:srgbClr>
                </a:outerShdw>
              </a:effectLst>
              <a:latin typeface="VNI-Avo" pitchFamily="2" charset="0"/>
            </a:endParaRPr>
          </a:p>
        </p:txBody>
      </p:sp>
    </p:spTree>
    <p:extLst>
      <p:ext uri="{BB962C8B-B14F-4D97-AF65-F5344CB8AC3E}">
        <p14:creationId xmlns:p14="http://schemas.microsoft.com/office/powerpoint/2010/main" val="156414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7 mẫu câu chào hỏi tiếng anh cho trẻ em thông dụng dễ nhớ"/>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6" descr="Premium Vector | Frame with happy boy and girl in garden"/>
          <p:cNvPicPr>
            <a:picLocks noChangeAspect="1" noChangeArrowheads="1"/>
          </p:cNvPicPr>
          <p:nvPr/>
        </p:nvPicPr>
        <p:blipFill rotWithShape="1">
          <a:blip r:embed="rId3">
            <a:extLst>
              <a:ext uri="{28A0092B-C50C-407E-A947-70E740481C1C}">
                <a14:useLocalDpi xmlns:a14="http://schemas.microsoft.com/office/drawing/2010/main" val="0"/>
              </a:ext>
            </a:extLst>
          </a:blip>
          <a:srcRect l="1476" t="1531" r="1270" b="2076"/>
          <a:stretch/>
        </p:blipFill>
        <p:spPr bwMode="auto">
          <a:xfrm>
            <a:off x="-631370" y="0"/>
            <a:ext cx="1365068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6" descr="Premium Vector | Frame with happy boy and girl in garden"/>
          <p:cNvPicPr>
            <a:picLocks noChangeAspect="1" noChangeArrowheads="1"/>
          </p:cNvPicPr>
          <p:nvPr/>
        </p:nvPicPr>
        <p:blipFill rotWithShape="1">
          <a:blip r:embed="rId3">
            <a:extLst>
              <a:ext uri="{28A0092B-C50C-407E-A947-70E740481C1C}">
                <a14:useLocalDpi xmlns:a14="http://schemas.microsoft.com/office/drawing/2010/main" val="0"/>
              </a:ext>
            </a:extLst>
          </a:blip>
          <a:srcRect l="1476" t="1531" r="1270" b="2076"/>
          <a:stretch/>
        </p:blipFill>
        <p:spPr bwMode="auto">
          <a:xfrm>
            <a:off x="-631370" y="0"/>
            <a:ext cx="13650684"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601111" y="811989"/>
            <a:ext cx="4729180" cy="1446550"/>
          </a:xfrm>
          <a:prstGeom prst="rect">
            <a:avLst/>
          </a:prstGeom>
          <a:noFill/>
        </p:spPr>
        <p:txBody>
          <a:bodyPr wrap="none" rtlCol="0">
            <a:spAutoFit/>
          </a:bodyPr>
          <a:lstStyle/>
          <a:p>
            <a:r>
              <a:rPr lang="en-US" sz="5400" b="1" dirty="0" smtClean="0">
                <a:latin typeface="VNI-Avo" pitchFamily="2" charset="0"/>
                <a:cs typeface="Times New Roman" panose="02020603050405020304" pitchFamily="18" charset="0"/>
              </a:rPr>
              <a:t>    </a:t>
            </a:r>
            <a:r>
              <a:rPr lang="en-US" sz="6600" b="1" u="sng" dirty="0" smtClean="0">
                <a:latin typeface="VNI-Avo" pitchFamily="2" charset="0"/>
                <a:cs typeface="Times New Roman" panose="02020603050405020304" pitchFamily="18" charset="0"/>
              </a:rPr>
              <a:t>Baøi 93</a:t>
            </a:r>
            <a:r>
              <a:rPr lang="en-US" sz="6600" b="1" dirty="0" smtClean="0">
                <a:latin typeface="VNI-Avo" pitchFamily="2" charset="0"/>
                <a:cs typeface="Times New Roman" panose="02020603050405020304" pitchFamily="18" charset="0"/>
              </a:rPr>
              <a:t>:</a:t>
            </a:r>
            <a:r>
              <a:rPr lang="en-US" sz="8800" b="1" dirty="0" smtClean="0">
                <a:latin typeface="VNI-Avo" pitchFamily="2" charset="0"/>
                <a:cs typeface="Times New Roman" panose="02020603050405020304" pitchFamily="18" charset="0"/>
              </a:rPr>
              <a:t>   </a:t>
            </a:r>
            <a:endParaRPr lang="vi-VN" sz="9600" b="1" dirty="0">
              <a:latin typeface="Times New Roman" panose="02020603050405020304" pitchFamily="18" charset="0"/>
              <a:cs typeface="Times New Roman" panose="02020603050405020304" pitchFamily="18" charset="0"/>
            </a:endParaRPr>
          </a:p>
        </p:txBody>
      </p:sp>
      <p:sp>
        <p:nvSpPr>
          <p:cNvPr id="8" name="Rectangle 7"/>
          <p:cNvSpPr/>
          <p:nvPr/>
        </p:nvSpPr>
        <p:spPr>
          <a:xfrm>
            <a:off x="2848494" y="2421599"/>
            <a:ext cx="8046719" cy="1569660"/>
          </a:xfrm>
          <a:prstGeom prst="rect">
            <a:avLst/>
          </a:prstGeom>
        </p:spPr>
        <p:txBody>
          <a:bodyPr wrap="square">
            <a:spAutoFit/>
          </a:bodyPr>
          <a:lstStyle/>
          <a:p>
            <a:r>
              <a:rPr lang="en-US" sz="9600" b="1" dirty="0" smtClean="0">
                <a:solidFill>
                  <a:srgbClr val="FF0000"/>
                </a:solidFill>
                <a:latin typeface="VNI-Avo" pitchFamily="2" charset="0"/>
                <a:cs typeface="Times New Roman" panose="02020603050405020304" pitchFamily="18" charset="0"/>
              </a:rPr>
              <a:t>ueâ  uy  uya</a:t>
            </a:r>
            <a:endParaRPr lang="vi-VN" sz="96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3935540" y="3919462"/>
            <a:ext cx="3765774" cy="1107996"/>
          </a:xfrm>
          <a:prstGeom prst="rect">
            <a:avLst/>
          </a:prstGeom>
          <a:noFill/>
        </p:spPr>
        <p:txBody>
          <a:bodyPr wrap="none" rtlCol="0">
            <a:spAutoFit/>
          </a:bodyPr>
          <a:lstStyle/>
          <a:p>
            <a:r>
              <a:rPr lang="en-US" sz="5400" b="1" dirty="0" smtClean="0">
                <a:latin typeface="VNI-Avo" pitchFamily="2" charset="0"/>
                <a:cs typeface="Times New Roman" panose="02020603050405020304" pitchFamily="18" charset="0"/>
              </a:rPr>
              <a:t>    </a:t>
            </a:r>
            <a:r>
              <a:rPr lang="en-US" sz="6600" b="1" dirty="0" smtClean="0">
                <a:latin typeface="VNI-Avo" pitchFamily="2" charset="0"/>
                <a:cs typeface="Times New Roman" panose="02020603050405020304" pitchFamily="18" charset="0"/>
              </a:rPr>
              <a:t>(Tieát 2)</a:t>
            </a:r>
            <a:endParaRPr lang="vi-VN" sz="96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0800000" flipV="1">
            <a:off x="963784" y="370114"/>
            <a:ext cx="2365119" cy="1862048"/>
          </a:xfrm>
          <a:prstGeom prst="rect">
            <a:avLst/>
          </a:prstGeom>
        </p:spPr>
        <p:txBody>
          <a:bodyPr wrap="square">
            <a:spAutoFit/>
          </a:bodyPr>
          <a:lstStyle/>
          <a:p>
            <a:r>
              <a:rPr lang="en-US" sz="11500" b="1" dirty="0" smtClean="0">
                <a:solidFill>
                  <a:srgbClr val="FF0000"/>
                </a:solidFill>
                <a:latin typeface="VNI-Avo" pitchFamily="2" charset="0"/>
                <a:cs typeface="Times New Roman" panose="02020603050405020304" pitchFamily="18" charset="0"/>
              </a:rPr>
              <a:t>uy</a:t>
            </a:r>
            <a:endParaRPr lang="vi-VN" sz="115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291212" y="-87088"/>
            <a:ext cx="3716426" cy="1015663"/>
          </a:xfrm>
          <a:prstGeom prst="rect">
            <a:avLst/>
          </a:prstGeom>
          <a:noFill/>
        </p:spPr>
        <p:txBody>
          <a:bodyPr wrap="square" rtlCol="0">
            <a:spAutoFit/>
          </a:bodyPr>
          <a:lstStyle/>
          <a:p>
            <a:r>
              <a:rPr lang="en-US" sz="6000" dirty="0" smtClean="0">
                <a:latin typeface="VNI-Avo" pitchFamily="2" charset="0"/>
                <a:cs typeface="Times New Roman" panose="02020603050405020304" pitchFamily="18" charset="0"/>
              </a:rPr>
              <a:t>h</a:t>
            </a:r>
            <a:r>
              <a:rPr lang="en-US" sz="6000" dirty="0" smtClean="0">
                <a:solidFill>
                  <a:srgbClr val="FF0000"/>
                </a:solidFill>
                <a:latin typeface="VNI-Avo" pitchFamily="2" charset="0"/>
                <a:cs typeface="Times New Roman" panose="02020603050405020304" pitchFamily="18" charset="0"/>
              </a:rPr>
              <a:t>uy</a:t>
            </a:r>
            <a:r>
              <a:rPr lang="en-US" sz="6000" dirty="0" smtClean="0">
                <a:latin typeface="VNI-Avo" pitchFamily="2" charset="0"/>
                <a:cs typeface="Times New Roman" panose="02020603050405020304" pitchFamily="18" charset="0"/>
              </a:rPr>
              <a:t> hieäu</a:t>
            </a:r>
            <a:endParaRPr lang="vi-VN" sz="60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6248400" y="2128473"/>
            <a:ext cx="3630719" cy="1015663"/>
          </a:xfrm>
          <a:prstGeom prst="rect">
            <a:avLst/>
          </a:prstGeom>
          <a:noFill/>
        </p:spPr>
        <p:txBody>
          <a:bodyPr wrap="square" rtlCol="0">
            <a:spAutoFit/>
          </a:bodyPr>
          <a:lstStyle/>
          <a:p>
            <a:r>
              <a:rPr lang="en-US" sz="6000" dirty="0" smtClean="0">
                <a:latin typeface="VNI-Avo" pitchFamily="2" charset="0"/>
                <a:cs typeface="Times New Roman" panose="02020603050405020304" pitchFamily="18" charset="0"/>
              </a:rPr>
              <a:t>th</a:t>
            </a:r>
            <a:r>
              <a:rPr lang="en-US" sz="6000" dirty="0" smtClean="0">
                <a:solidFill>
                  <a:srgbClr val="FF0000"/>
                </a:solidFill>
                <a:latin typeface="VNI-Avo" pitchFamily="2" charset="0"/>
                <a:cs typeface="Times New Roman" panose="02020603050405020304" pitchFamily="18" charset="0"/>
              </a:rPr>
              <a:t>uûy</a:t>
            </a:r>
            <a:r>
              <a:rPr lang="en-US" sz="6000" dirty="0" smtClean="0">
                <a:latin typeface="VNI-Avo" pitchFamily="2" charset="0"/>
                <a:cs typeface="Times New Roman" panose="02020603050405020304" pitchFamily="18" charset="0"/>
              </a:rPr>
              <a:t> thuû</a:t>
            </a:r>
            <a:endParaRPr lang="vi-VN" sz="60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6259286" y="1036053"/>
            <a:ext cx="3919242" cy="1015663"/>
          </a:xfrm>
          <a:prstGeom prst="rect">
            <a:avLst/>
          </a:prstGeom>
          <a:noFill/>
        </p:spPr>
        <p:txBody>
          <a:bodyPr wrap="square" rtlCol="0">
            <a:spAutoFit/>
          </a:bodyPr>
          <a:lstStyle/>
          <a:p>
            <a:r>
              <a:rPr lang="en-US" sz="6000" dirty="0" smtClean="0">
                <a:latin typeface="VNI-Avo" pitchFamily="2" charset="0"/>
                <a:cs typeface="Times New Roman" panose="02020603050405020304" pitchFamily="18" charset="0"/>
              </a:rPr>
              <a:t>kh</a:t>
            </a:r>
            <a:r>
              <a:rPr lang="en-US" sz="6000" dirty="0" smtClean="0">
                <a:solidFill>
                  <a:srgbClr val="FF0000"/>
                </a:solidFill>
                <a:latin typeface="VNI-Avo" pitchFamily="2" charset="0"/>
                <a:cs typeface="Times New Roman" panose="02020603050405020304" pitchFamily="18" charset="0"/>
              </a:rPr>
              <a:t>uy</a:t>
            </a:r>
            <a:r>
              <a:rPr lang="en-US" sz="6000" dirty="0" smtClean="0">
                <a:latin typeface="VNI-Avo" pitchFamily="2" charset="0"/>
                <a:cs typeface="Times New Roman" panose="02020603050405020304" pitchFamily="18" charset="0"/>
              </a:rPr>
              <a:t> aùo</a:t>
            </a:r>
            <a:endParaRPr lang="vi-VN" sz="6600" dirty="0">
              <a:latin typeface="Times New Roman" panose="02020603050405020304" pitchFamily="18" charset="0"/>
              <a:cs typeface="Times New Roman" panose="02020603050405020304" pitchFamily="18" charset="0"/>
            </a:endParaRPr>
          </a:p>
        </p:txBody>
      </p:sp>
      <p:sp>
        <p:nvSpPr>
          <p:cNvPr id="8" name="Rectangle 7"/>
          <p:cNvSpPr/>
          <p:nvPr/>
        </p:nvSpPr>
        <p:spPr>
          <a:xfrm rot="10800000" flipV="1">
            <a:off x="896071" y="2715632"/>
            <a:ext cx="2365119" cy="1862048"/>
          </a:xfrm>
          <a:prstGeom prst="rect">
            <a:avLst/>
          </a:prstGeom>
        </p:spPr>
        <p:txBody>
          <a:bodyPr wrap="square">
            <a:spAutoFit/>
          </a:bodyPr>
          <a:lstStyle/>
          <a:p>
            <a:r>
              <a:rPr lang="en-US" sz="11500" b="1" dirty="0" smtClean="0">
                <a:solidFill>
                  <a:srgbClr val="7030A0"/>
                </a:solidFill>
                <a:latin typeface="VNI-Avo" pitchFamily="2" charset="0"/>
                <a:cs typeface="Times New Roman" panose="02020603050405020304" pitchFamily="18" charset="0"/>
              </a:rPr>
              <a:t>ueâ</a:t>
            </a:r>
            <a:endParaRPr lang="vi-VN" sz="11500" b="1" dirty="0">
              <a:solidFill>
                <a:srgbClr val="7030A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6225432" y="3034577"/>
            <a:ext cx="3625386" cy="1015663"/>
          </a:xfrm>
          <a:prstGeom prst="rect">
            <a:avLst/>
          </a:prstGeom>
          <a:noFill/>
        </p:spPr>
        <p:txBody>
          <a:bodyPr wrap="square" rtlCol="0">
            <a:spAutoFit/>
          </a:bodyPr>
          <a:lstStyle/>
          <a:p>
            <a:r>
              <a:rPr lang="en-US" sz="6000" dirty="0" smtClean="0">
                <a:latin typeface="VNI-Avo" pitchFamily="2" charset="0"/>
                <a:cs typeface="Times New Roman" panose="02020603050405020304" pitchFamily="18" charset="0"/>
              </a:rPr>
              <a:t>hoa h</a:t>
            </a:r>
            <a:r>
              <a:rPr lang="en-US" sz="6000" dirty="0" smtClean="0">
                <a:solidFill>
                  <a:srgbClr val="7030A0"/>
                </a:solidFill>
                <a:latin typeface="VNI-Avo" pitchFamily="2" charset="0"/>
                <a:cs typeface="Times New Roman" panose="02020603050405020304" pitchFamily="18" charset="0"/>
              </a:rPr>
              <a:t>ueä</a:t>
            </a:r>
            <a:r>
              <a:rPr lang="en-US" sz="6000" dirty="0" smtClean="0">
                <a:latin typeface="VNI-Avo" pitchFamily="2" charset="0"/>
                <a:cs typeface="Times New Roman" panose="02020603050405020304" pitchFamily="18" charset="0"/>
              </a:rPr>
              <a:t> </a:t>
            </a:r>
            <a:endParaRPr lang="vi-VN" sz="60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6066365" y="3980877"/>
            <a:ext cx="5899372" cy="1015663"/>
          </a:xfrm>
          <a:prstGeom prst="rect">
            <a:avLst/>
          </a:prstGeom>
          <a:noFill/>
        </p:spPr>
        <p:txBody>
          <a:bodyPr wrap="none" rtlCol="0">
            <a:spAutoFit/>
          </a:bodyPr>
          <a:lstStyle/>
          <a:p>
            <a:r>
              <a:rPr lang="en-US" sz="6000" dirty="0" smtClean="0">
                <a:latin typeface="VNI-Avo" pitchFamily="2" charset="0"/>
                <a:cs typeface="Times New Roman" panose="02020603050405020304" pitchFamily="18" charset="0"/>
              </a:rPr>
              <a:t>Kh</a:t>
            </a:r>
            <a:r>
              <a:rPr lang="en-US" sz="6000" dirty="0" smtClean="0">
                <a:solidFill>
                  <a:srgbClr val="7030A0"/>
                </a:solidFill>
                <a:latin typeface="VNI-Avo" pitchFamily="2" charset="0"/>
                <a:cs typeface="Times New Roman" panose="02020603050405020304" pitchFamily="18" charset="0"/>
              </a:rPr>
              <a:t>ueâ</a:t>
            </a:r>
            <a:r>
              <a:rPr lang="en-US" sz="6000" dirty="0" smtClean="0">
                <a:latin typeface="VNI-Avo" pitchFamily="2" charset="0"/>
                <a:cs typeface="Times New Roman" panose="02020603050405020304" pitchFamily="18" charset="0"/>
              </a:rPr>
              <a:t> Vaên Caùc</a:t>
            </a:r>
            <a:endParaRPr lang="vi-VN" sz="6000" dirty="0">
              <a:latin typeface="Times New Roman" panose="02020603050405020304" pitchFamily="18" charset="0"/>
              <a:cs typeface="Times New Roman" panose="02020603050405020304" pitchFamily="18" charset="0"/>
            </a:endParaRPr>
          </a:p>
        </p:txBody>
      </p:sp>
      <p:sp>
        <p:nvSpPr>
          <p:cNvPr id="11" name="Rectangle 10"/>
          <p:cNvSpPr/>
          <p:nvPr/>
        </p:nvSpPr>
        <p:spPr>
          <a:xfrm rot="10800000" flipV="1">
            <a:off x="516672" y="4897978"/>
            <a:ext cx="2926399" cy="1862048"/>
          </a:xfrm>
          <a:prstGeom prst="rect">
            <a:avLst/>
          </a:prstGeom>
        </p:spPr>
        <p:txBody>
          <a:bodyPr wrap="square">
            <a:spAutoFit/>
          </a:bodyPr>
          <a:lstStyle/>
          <a:p>
            <a:r>
              <a:rPr lang="en-US" sz="11500" b="1" dirty="0" smtClean="0">
                <a:solidFill>
                  <a:srgbClr val="FFC000"/>
                </a:solidFill>
                <a:latin typeface="VNI-Avo" pitchFamily="2" charset="0"/>
                <a:cs typeface="Times New Roman" panose="02020603050405020304" pitchFamily="18" charset="0"/>
              </a:rPr>
              <a:t>uya</a:t>
            </a:r>
            <a:endParaRPr lang="vi-VN" sz="11500" b="1" dirty="0">
              <a:solidFill>
                <a:srgbClr val="FFC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6096000" y="4892812"/>
            <a:ext cx="4680856" cy="1015663"/>
          </a:xfrm>
          <a:prstGeom prst="rect">
            <a:avLst/>
          </a:prstGeom>
          <a:noFill/>
        </p:spPr>
        <p:txBody>
          <a:bodyPr wrap="square" rtlCol="0">
            <a:spAutoFit/>
          </a:bodyPr>
          <a:lstStyle/>
          <a:p>
            <a:r>
              <a:rPr lang="en-US" sz="6000" dirty="0" smtClean="0">
                <a:latin typeface="VNI-Avo" pitchFamily="2" charset="0"/>
                <a:cs typeface="Times New Roman" panose="02020603050405020304" pitchFamily="18" charset="0"/>
              </a:rPr>
              <a:t>ñeâm</a:t>
            </a:r>
            <a:r>
              <a:rPr lang="en-US" sz="6000" dirty="0" smtClean="0">
                <a:solidFill>
                  <a:srgbClr val="FF0000"/>
                </a:solidFill>
                <a:latin typeface="VNI-Avo" pitchFamily="2" charset="0"/>
                <a:cs typeface="Times New Roman" panose="02020603050405020304" pitchFamily="18" charset="0"/>
              </a:rPr>
              <a:t> </a:t>
            </a:r>
            <a:r>
              <a:rPr lang="en-US" sz="6000" dirty="0" smtClean="0">
                <a:latin typeface="VNI-Avo" pitchFamily="2" charset="0"/>
                <a:cs typeface="Times New Roman" panose="02020603050405020304" pitchFamily="18" charset="0"/>
              </a:rPr>
              <a:t>kh</a:t>
            </a:r>
            <a:r>
              <a:rPr lang="en-US" sz="6000" dirty="0" smtClean="0">
                <a:solidFill>
                  <a:srgbClr val="FFC000"/>
                </a:solidFill>
                <a:latin typeface="VNI-Avo" pitchFamily="2" charset="0"/>
                <a:cs typeface="Times New Roman" panose="02020603050405020304" pitchFamily="18" charset="0"/>
              </a:rPr>
              <a:t>uya</a:t>
            </a:r>
            <a:endParaRPr lang="vi-VN" sz="6000" dirty="0">
              <a:solidFill>
                <a:srgbClr val="FFC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5845632" y="5809679"/>
            <a:ext cx="6019800" cy="1015663"/>
          </a:xfrm>
          <a:prstGeom prst="rect">
            <a:avLst/>
          </a:prstGeom>
          <a:noFill/>
        </p:spPr>
        <p:txBody>
          <a:bodyPr wrap="square" rtlCol="0">
            <a:spAutoFit/>
          </a:bodyPr>
          <a:lstStyle/>
          <a:p>
            <a:r>
              <a:rPr lang="en-US" sz="6000" dirty="0" smtClean="0">
                <a:latin typeface="VNI-Avo" pitchFamily="2" charset="0"/>
                <a:cs typeface="Times New Roman" panose="02020603050405020304" pitchFamily="18" charset="0"/>
              </a:rPr>
              <a:t>pheùc mô t</a:t>
            </a:r>
            <a:r>
              <a:rPr lang="en-US" sz="6000" dirty="0" smtClean="0">
                <a:solidFill>
                  <a:srgbClr val="FFC000"/>
                </a:solidFill>
                <a:latin typeface="VNI-Avo" pitchFamily="2" charset="0"/>
                <a:cs typeface="Times New Roman" panose="02020603050405020304" pitchFamily="18" charset="0"/>
              </a:rPr>
              <a:t>uya</a:t>
            </a:r>
            <a:endParaRPr lang="vi-VN" sz="6000" dirty="0">
              <a:solidFill>
                <a:srgbClr val="FFC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ox(in)">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ox(in)">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extBox 14"/>
          <p:cNvSpPr txBox="1"/>
          <p:nvPr/>
        </p:nvSpPr>
        <p:spPr>
          <a:xfrm>
            <a:off x="2374468" y="1097280"/>
            <a:ext cx="7196201" cy="3631763"/>
          </a:xfrm>
          <a:prstGeom prst="rect">
            <a:avLst/>
          </a:prstGeom>
          <a:noFill/>
        </p:spPr>
        <p:txBody>
          <a:bodyPr wrap="none" rtlCol="0">
            <a:spAutoFit/>
          </a:bodyPr>
          <a:lstStyle/>
          <a:p>
            <a:pPr algn="ctr"/>
            <a:r>
              <a:rPr lang="en-US" sz="11500" b="1" dirty="0" smtClean="0">
                <a:solidFill>
                  <a:srgbClr val="0000FF"/>
                </a:solidFill>
                <a:latin typeface="VNI-Avo" pitchFamily="2" charset="0"/>
              </a:rPr>
              <a:t>Ñoïc baøi</a:t>
            </a:r>
          </a:p>
          <a:p>
            <a:pPr algn="ctr"/>
            <a:r>
              <a:rPr lang="en-US" sz="11500" b="1" dirty="0" smtClean="0">
                <a:solidFill>
                  <a:srgbClr val="0000FF"/>
                </a:solidFill>
                <a:latin typeface="VNI-Avo" pitchFamily="2" charset="0"/>
              </a:rPr>
              <a:t>öùng duïng</a:t>
            </a:r>
            <a:endParaRPr lang="vi-VN" sz="11500" b="1" dirty="0">
              <a:solidFill>
                <a:srgbClr val="0000FF"/>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4238" t="17327" r="33958" b="39809"/>
          <a:stretch/>
        </p:blipFill>
        <p:spPr>
          <a:xfrm>
            <a:off x="0" y="0"/>
            <a:ext cx="12192000" cy="6858000"/>
          </a:xfrm>
          <a:prstGeom prst="rect">
            <a:avLst/>
          </a:prstGeom>
        </p:spPr>
      </p:pic>
    </p:spTree>
    <p:extLst>
      <p:ext uri="{BB962C8B-B14F-4D97-AF65-F5344CB8AC3E}">
        <p14:creationId xmlns:p14="http://schemas.microsoft.com/office/powerpoint/2010/main" val="32408956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421603" y="-22302"/>
            <a:ext cx="5046072" cy="101566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US" sz="6000" b="1" dirty="0" smtClean="0">
                <a:solidFill>
                  <a:srgbClr val="FF0000"/>
                </a:solidFill>
                <a:latin typeface="VNI-Avo" pitchFamily="2" charset="0"/>
                <a:cs typeface="Times New Roman" panose="02020603050405020304" pitchFamily="18" charset="0"/>
              </a:rPr>
              <a:t>Caây vaïn tueá</a:t>
            </a:r>
            <a:endParaRPr lang="en-US" sz="6000" b="1" dirty="0">
              <a:solidFill>
                <a:srgbClr val="FF0000"/>
              </a:solidFill>
              <a:latin typeface="VNI-Avo" pitchFamily="2" charset="0"/>
              <a:cs typeface="Times New Roman" panose="02020603050405020304" pitchFamily="18" charset="0"/>
            </a:endParaRPr>
          </a:p>
        </p:txBody>
      </p:sp>
      <p:sp>
        <p:nvSpPr>
          <p:cNvPr id="11" name="TextBox 10"/>
          <p:cNvSpPr txBox="1"/>
          <p:nvPr/>
        </p:nvSpPr>
        <p:spPr>
          <a:xfrm>
            <a:off x="138431" y="945645"/>
            <a:ext cx="11876260" cy="600164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just"/>
            <a:r>
              <a:rPr lang="en-US" sz="4800" dirty="0" smtClean="0">
                <a:latin typeface="VNI-Avo" pitchFamily="2" charset="0"/>
                <a:cs typeface="Times New Roman" panose="02020603050405020304" pitchFamily="18" charset="0"/>
              </a:rPr>
              <a:t>   Tröôùc hieân nhaø Thuûy coù moät caây vaïn tueá raát ñeïp. Thaân caây to. Laù moïc thaønh voøng troøn töïa nhö chim coâng ñang xoøe ñuoâi. OÂng noäi Thuûy quyù caây laém, luùc naøo cuõng ngaém nghía, chaêm chuùt. OÂng ñaët baøn traø caïnh caây. Coù ñeâm, oâng ngoài laëng leõ ngaém caây ñeán taän khuya.</a:t>
            </a:r>
            <a:endParaRPr lang="vi-VN" sz="4800" dirty="0">
              <a:latin typeface="Times New Roman" panose="02020603050405020304" pitchFamily="18" charset="0"/>
              <a:cs typeface="Times New Roman" panose="02020603050405020304" pitchFamily="18" charset="0"/>
            </a:endParaRPr>
          </a:p>
        </p:txBody>
      </p:sp>
      <p:sp>
        <p:nvSpPr>
          <p:cNvPr id="3" name="Rectangle 2"/>
          <p:cNvSpPr/>
          <p:nvPr/>
        </p:nvSpPr>
        <p:spPr>
          <a:xfrm>
            <a:off x="6617993" y="956146"/>
            <a:ext cx="995785" cy="830997"/>
          </a:xfrm>
          <a:prstGeom prst="rect">
            <a:avLst/>
          </a:prstGeom>
        </p:spPr>
        <p:txBody>
          <a:bodyPr wrap="none">
            <a:spAutoFit/>
          </a:bodyPr>
          <a:lstStyle/>
          <a:p>
            <a:r>
              <a:rPr lang="en-US" sz="4800" dirty="0" smtClean="0">
                <a:solidFill>
                  <a:srgbClr val="FF0000"/>
                </a:solidFill>
                <a:latin typeface="VNI-Avo" pitchFamily="2" charset="0"/>
                <a:cs typeface="Times New Roman" panose="02020603050405020304" pitchFamily="18" charset="0"/>
              </a:rPr>
              <a:t>uy</a:t>
            </a:r>
            <a:endParaRPr lang="vi-VN" sz="4800" dirty="0">
              <a:solidFill>
                <a:srgbClr val="FF0000"/>
              </a:solidFill>
            </a:endParaRPr>
          </a:p>
        </p:txBody>
      </p:sp>
      <p:sp>
        <p:nvSpPr>
          <p:cNvPr id="23" name="Rectangle 22"/>
          <p:cNvSpPr/>
          <p:nvPr/>
        </p:nvSpPr>
        <p:spPr>
          <a:xfrm>
            <a:off x="4860030" y="6038154"/>
            <a:ext cx="1422184" cy="830997"/>
          </a:xfrm>
          <a:prstGeom prst="rect">
            <a:avLst/>
          </a:prstGeom>
        </p:spPr>
        <p:txBody>
          <a:bodyPr wrap="none">
            <a:spAutoFit/>
          </a:bodyPr>
          <a:lstStyle/>
          <a:p>
            <a:r>
              <a:rPr lang="en-US" sz="4800" dirty="0" err="1" smtClean="0">
                <a:solidFill>
                  <a:srgbClr val="7030A0"/>
                </a:solidFill>
                <a:latin typeface="VNI-Avo" pitchFamily="2" charset="0"/>
                <a:cs typeface="Times New Roman" panose="02020603050405020304" pitchFamily="18" charset="0"/>
              </a:rPr>
              <a:t>uya</a:t>
            </a:r>
            <a:endParaRPr lang="vi-VN" sz="4800" dirty="0">
              <a:solidFill>
                <a:srgbClr val="7030A0"/>
              </a:solidFill>
            </a:endParaRPr>
          </a:p>
        </p:txBody>
      </p:sp>
      <p:sp>
        <p:nvSpPr>
          <p:cNvPr id="25" name="Rectangle 24"/>
          <p:cNvSpPr/>
          <p:nvPr/>
        </p:nvSpPr>
        <p:spPr>
          <a:xfrm>
            <a:off x="1724849" y="1698698"/>
            <a:ext cx="1019831" cy="830997"/>
          </a:xfrm>
          <a:prstGeom prst="rect">
            <a:avLst/>
          </a:prstGeom>
        </p:spPr>
        <p:txBody>
          <a:bodyPr wrap="none">
            <a:spAutoFit/>
          </a:bodyPr>
          <a:lstStyle/>
          <a:p>
            <a:r>
              <a:rPr lang="en-US" sz="4800" dirty="0" smtClean="0">
                <a:solidFill>
                  <a:schemeClr val="accent2">
                    <a:lumMod val="50000"/>
                  </a:schemeClr>
                </a:solidFill>
                <a:latin typeface="VNI-Avo" pitchFamily="2" charset="0"/>
              </a:rPr>
              <a:t>ueâ</a:t>
            </a:r>
            <a:endParaRPr lang="vi-VN" sz="4800" dirty="0">
              <a:solidFill>
                <a:schemeClr val="accent2">
                  <a:lumMod val="50000"/>
                </a:schemeClr>
              </a:solidFill>
            </a:endParaRPr>
          </a:p>
        </p:txBody>
      </p:sp>
      <p:sp>
        <p:nvSpPr>
          <p:cNvPr id="13" name="Rectangle 12"/>
          <p:cNvSpPr/>
          <p:nvPr/>
        </p:nvSpPr>
        <p:spPr>
          <a:xfrm>
            <a:off x="9379779" y="3149218"/>
            <a:ext cx="995785" cy="830997"/>
          </a:xfrm>
          <a:prstGeom prst="rect">
            <a:avLst/>
          </a:prstGeom>
        </p:spPr>
        <p:txBody>
          <a:bodyPr wrap="none">
            <a:spAutoFit/>
          </a:bodyPr>
          <a:lstStyle/>
          <a:p>
            <a:r>
              <a:rPr lang="en-US" sz="4800" dirty="0" smtClean="0">
                <a:solidFill>
                  <a:srgbClr val="FF0000"/>
                </a:solidFill>
                <a:latin typeface="VNI-Avo" pitchFamily="2" charset="0"/>
                <a:cs typeface="Times New Roman" panose="02020603050405020304" pitchFamily="18" charset="0"/>
              </a:rPr>
              <a:t>uy</a:t>
            </a:r>
            <a:endParaRPr lang="vi-VN" sz="4800" dirty="0">
              <a:solidFill>
                <a:srgbClr val="FF0000"/>
              </a:solidFill>
            </a:endParaRPr>
          </a:p>
        </p:txBody>
      </p:sp>
      <p:sp>
        <p:nvSpPr>
          <p:cNvPr id="15" name="Rectangle 14"/>
          <p:cNvSpPr/>
          <p:nvPr/>
        </p:nvSpPr>
        <p:spPr>
          <a:xfrm>
            <a:off x="7196381" y="-11151"/>
            <a:ext cx="1176925" cy="1015663"/>
          </a:xfrm>
          <a:prstGeom prst="rect">
            <a:avLst/>
          </a:prstGeom>
        </p:spPr>
        <p:txBody>
          <a:bodyPr wrap="none">
            <a:spAutoFit/>
          </a:bodyPr>
          <a:lstStyle/>
          <a:p>
            <a:r>
              <a:rPr lang="en-US" sz="6000" b="1" dirty="0" smtClean="0">
                <a:solidFill>
                  <a:schemeClr val="accent2">
                    <a:lumMod val="50000"/>
                  </a:schemeClr>
                </a:solidFill>
                <a:latin typeface="VNI-Avo" pitchFamily="2" charset="0"/>
              </a:rPr>
              <a:t>ueâ</a:t>
            </a:r>
            <a:endParaRPr lang="vi-VN" sz="6000" b="1" dirty="0">
              <a:solidFill>
                <a:schemeClr val="accent2">
                  <a:lumMod val="50000"/>
                </a:schemeClr>
              </a:solidFill>
            </a:endParaRPr>
          </a:p>
        </p:txBody>
      </p:sp>
    </p:spTree>
    <p:extLst>
      <p:ext uri="{BB962C8B-B14F-4D97-AF65-F5344CB8AC3E}">
        <p14:creationId xmlns:p14="http://schemas.microsoft.com/office/powerpoint/2010/main" val="365256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par>
                                <p:cTn id="8" presetID="4" presetClass="entr" presetSubtype="16"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ox(in)">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ox(in)">
                                      <p:cBhvr>
                                        <p:cTn id="15" dur="500"/>
                                        <p:tgtEl>
                                          <p:spTgt spid="3"/>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ox(i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linds(horizontal)">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p:bldP spid="13"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4238" t="17327" r="33958" b="39809"/>
          <a:stretch/>
        </p:blipFill>
        <p:spPr>
          <a:xfrm>
            <a:off x="1462755" y="3568541"/>
            <a:ext cx="8976829" cy="3289459"/>
          </a:xfrm>
          <a:prstGeom prst="rect">
            <a:avLst/>
          </a:prstGeom>
          <a:ln>
            <a:noFill/>
          </a:ln>
          <a:effectLst>
            <a:softEdge rad="112500"/>
          </a:effectLst>
        </p:spPr>
      </p:pic>
      <p:sp>
        <p:nvSpPr>
          <p:cNvPr id="5" name="Cloud Callout 4"/>
          <p:cNvSpPr/>
          <p:nvPr/>
        </p:nvSpPr>
        <p:spPr>
          <a:xfrm>
            <a:off x="369742" y="217715"/>
            <a:ext cx="5475886" cy="2405743"/>
          </a:xfrm>
          <a:prstGeom prst="cloudCallout">
            <a:avLst>
              <a:gd name="adj1" fmla="val 31111"/>
              <a:gd name="adj2" fmla="val 2544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sz="1600" dirty="0"/>
          </a:p>
        </p:txBody>
      </p:sp>
      <p:sp>
        <p:nvSpPr>
          <p:cNvPr id="6" name="TextBox 5"/>
          <p:cNvSpPr txBox="1"/>
          <p:nvPr/>
        </p:nvSpPr>
        <p:spPr>
          <a:xfrm>
            <a:off x="923741" y="722605"/>
            <a:ext cx="4138116" cy="1323439"/>
          </a:xfrm>
          <a:prstGeom prst="rect">
            <a:avLst/>
          </a:prstGeom>
          <a:noFill/>
        </p:spPr>
        <p:txBody>
          <a:bodyPr wrap="square" rtlCol="0">
            <a:spAutoFit/>
          </a:bodyPr>
          <a:lstStyle/>
          <a:p>
            <a:pPr algn="ctr"/>
            <a:r>
              <a:rPr lang="en-US" sz="4000" b="1" dirty="0" smtClean="0">
                <a:latin typeface="VNI-Avo" pitchFamily="2" charset="0"/>
                <a:cs typeface="Times New Roman" panose="02020603050405020304" pitchFamily="18" charset="0"/>
              </a:rPr>
              <a:t>Caây vaïn tueá </a:t>
            </a:r>
            <a:r>
              <a:rPr lang="en-US" sz="4000" b="1" dirty="0" smtClean="0">
                <a:solidFill>
                  <a:srgbClr val="FF0000"/>
                </a:solidFill>
                <a:latin typeface="VNI-Avo" pitchFamily="2" charset="0"/>
                <a:cs typeface="Times New Roman" panose="02020603050405020304" pitchFamily="18" charset="0"/>
              </a:rPr>
              <a:t>nhö theá naøo</a:t>
            </a:r>
            <a:r>
              <a:rPr lang="en-US" sz="4000" b="1" dirty="0" smtClean="0">
                <a:latin typeface="VNI-Avo" pitchFamily="2" charset="0"/>
                <a:cs typeface="Times New Roman" panose="02020603050405020304" pitchFamily="18" charset="0"/>
              </a:rPr>
              <a:t>?</a:t>
            </a:r>
            <a:endParaRPr lang="vi-VN" sz="40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206769" y="689948"/>
            <a:ext cx="4138116" cy="1323439"/>
          </a:xfrm>
          <a:prstGeom prst="rect">
            <a:avLst/>
          </a:prstGeom>
          <a:noFill/>
        </p:spPr>
        <p:txBody>
          <a:bodyPr wrap="square" rtlCol="0">
            <a:spAutoFit/>
          </a:bodyPr>
          <a:lstStyle/>
          <a:p>
            <a:pPr algn="ctr"/>
            <a:r>
              <a:rPr lang="en-US" sz="4000" b="1" dirty="0" smtClean="0">
                <a:latin typeface="VNI-Avo" pitchFamily="2" charset="0"/>
                <a:cs typeface="Times New Roman" panose="02020603050405020304" pitchFamily="18" charset="0"/>
              </a:rPr>
              <a:t>Caây vaïn tueá </a:t>
            </a:r>
            <a:r>
              <a:rPr lang="en-US" sz="4000" b="1" dirty="0" smtClean="0">
                <a:solidFill>
                  <a:srgbClr val="FF0000"/>
                </a:solidFill>
                <a:latin typeface="VNI-Avo" pitchFamily="2" charset="0"/>
                <a:cs typeface="Times New Roman" panose="02020603050405020304" pitchFamily="18" charset="0"/>
              </a:rPr>
              <a:t>raát ñeïp.</a:t>
            </a:r>
            <a:endParaRPr lang="vi-VN" sz="40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xit" presetSubtype="10" fill="hold" grpId="1" nodeType="clickEffect">
                                  <p:stCondLst>
                                    <p:cond delay="0"/>
                                  </p:stCondLst>
                                  <p:childTnLst>
                                    <p:animEffect transition="out" filter="checkerboard(across)">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ox(i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6" grpId="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492370" y="1097280"/>
            <a:ext cx="5136342" cy="3154710"/>
          </a:xfrm>
          <a:prstGeom prst="rect">
            <a:avLst/>
          </a:prstGeom>
          <a:noFill/>
        </p:spPr>
        <p:txBody>
          <a:bodyPr wrap="none" rtlCol="0">
            <a:spAutoFit/>
          </a:bodyPr>
          <a:lstStyle/>
          <a:p>
            <a:pPr algn="ctr"/>
            <a:r>
              <a:rPr lang="en-US" sz="19900" b="1" dirty="0" smtClean="0">
                <a:solidFill>
                  <a:srgbClr val="0000FF"/>
                </a:solidFill>
                <a:latin typeface="VNI-Avo" pitchFamily="2" charset="0"/>
              </a:rPr>
              <a:t>Vieát</a:t>
            </a:r>
            <a:endParaRPr lang="vi-VN" sz="19900" b="1" dirty="0">
              <a:solidFill>
                <a:srgbClr val="0000FF"/>
              </a:solidFill>
            </a:endParaRPr>
          </a:p>
        </p:txBody>
      </p:sp>
    </p:spTree>
    <p:extLst>
      <p:ext uri="{BB962C8B-B14F-4D97-AF65-F5344CB8AC3E}">
        <p14:creationId xmlns:p14="http://schemas.microsoft.com/office/powerpoint/2010/main" val="8590618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599012" y="2668361"/>
            <a:ext cx="5735411" cy="4189639"/>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6229649" y="2754914"/>
            <a:ext cx="5680650" cy="4103085"/>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a:srcRect/>
          <a:stretch>
            <a:fillRect/>
          </a:stretch>
        </p:blipFill>
        <p:spPr bwMode="auto">
          <a:xfrm>
            <a:off x="586269" y="0"/>
            <a:ext cx="5657850" cy="283028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ox(in)">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checkerboard(across)">
                                      <p:cBhvr>
                                        <p:cTn id="1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895350"/>
            <a:ext cx="11087100" cy="506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1761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155371" y="141514"/>
            <a:ext cx="8011886" cy="311331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2162174" y="3184072"/>
            <a:ext cx="7983311" cy="342355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checkerboard(across)">
                                      <p:cBhvr>
                                        <p:cTn id="1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ộ hình nền &amp;quot;Hoạt hình siêu dễ thương 2&amp;quot; chất lượng cao cho Powerpoint"/>
          <p:cNvPicPr>
            <a:picLocks noChangeAspect="1" noChangeArrowheads="1"/>
          </p:cNvPicPr>
          <p:nvPr/>
        </p:nvPicPr>
        <p:blipFill>
          <a:blip r:embed="rId2"/>
          <a:srcRect/>
          <a:stretch>
            <a:fillRect/>
          </a:stretch>
        </p:blipFill>
        <p:spPr bwMode="auto">
          <a:xfrm>
            <a:off x="-62320" y="-335280"/>
            <a:ext cx="12363813" cy="7528560"/>
          </a:xfrm>
          <a:prstGeom prst="rect">
            <a:avLst/>
          </a:prstGeom>
          <a:noFill/>
        </p:spPr>
      </p:pic>
      <p:sp>
        <p:nvSpPr>
          <p:cNvPr id="3" name="TextBox 7"/>
          <p:cNvSpPr txBox="1"/>
          <p:nvPr/>
        </p:nvSpPr>
        <p:spPr>
          <a:xfrm>
            <a:off x="-109492" y="1201712"/>
            <a:ext cx="12239172" cy="830997"/>
          </a:xfrm>
          <a:prstGeom prst="rect">
            <a:avLst/>
          </a:prstGeom>
          <a:noFill/>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4800" b="1" dirty="0">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TRƯỜNG TH PHÚ HÒA ĐÔNG </a:t>
            </a:r>
          </a:p>
        </p:txBody>
      </p:sp>
      <p:sp>
        <p:nvSpPr>
          <p:cNvPr id="4" name="Rectangle 3"/>
          <p:cNvSpPr/>
          <p:nvPr/>
        </p:nvSpPr>
        <p:spPr>
          <a:xfrm>
            <a:off x="2880955" y="4456853"/>
            <a:ext cx="7036670" cy="1107996"/>
          </a:xfrm>
          <a:prstGeom prst="rect">
            <a:avLst/>
          </a:prstGeom>
        </p:spPr>
        <p:txBody>
          <a:bodyPr wrap="non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600" b="1" dirty="0" smtClean="0">
                <a:solidFill>
                  <a:schemeClr val="accent6">
                    <a:lumMod val="50000"/>
                  </a:schemeClr>
                </a:solidFill>
                <a:latin typeface="HP001 5 hàng" pitchFamily="34" charset="0"/>
              </a:rPr>
              <a:t>Tuần 18 </a:t>
            </a:r>
            <a:r>
              <a:rPr lang="en-US" sz="6600" b="1" dirty="0">
                <a:latin typeface="HP001 5 hàng" pitchFamily="34" charset="0"/>
              </a:rPr>
              <a:t>– </a:t>
            </a:r>
            <a:r>
              <a:rPr lang="en-US" sz="6600" b="1" dirty="0">
                <a:solidFill>
                  <a:srgbClr val="0070C0"/>
                </a:solidFill>
                <a:latin typeface="HP001 5 hàng" pitchFamily="34" charset="0"/>
              </a:rPr>
              <a:t>Thứ </a:t>
            </a:r>
            <a:r>
              <a:rPr lang="en-US" sz="6600" b="1" dirty="0" smtClean="0">
                <a:solidFill>
                  <a:srgbClr val="0070C0"/>
                </a:solidFill>
                <a:latin typeface="HP001 5 hàng" pitchFamily="34" charset="0"/>
              </a:rPr>
              <a:t>tư</a:t>
            </a:r>
            <a:endParaRPr lang="en-US" sz="6600" b="1" dirty="0">
              <a:solidFill>
                <a:srgbClr val="0070C0"/>
              </a:solidFill>
              <a:latin typeface="HP001 5 hàng" pitchFamily="34" charset="0"/>
            </a:endParaRPr>
          </a:p>
        </p:txBody>
      </p:sp>
      <p:sp>
        <p:nvSpPr>
          <p:cNvPr id="5" name="Rectangle 4"/>
          <p:cNvSpPr/>
          <p:nvPr/>
        </p:nvSpPr>
        <p:spPr>
          <a:xfrm>
            <a:off x="4038418" y="2056562"/>
            <a:ext cx="4151970"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0" b="1" cap="none" spc="0" dirty="0" smtClean="0">
                <a:ln w="11430"/>
                <a:solidFill>
                  <a:srgbClr val="CC0066"/>
                </a:solidFill>
                <a:effectLst>
                  <a:outerShdw blurRad="50800" dist="39000" dir="5460000" algn="tl">
                    <a:srgbClr val="000000">
                      <a:alpha val="38000"/>
                    </a:srgbClr>
                  </a:outerShdw>
                </a:effectLst>
              </a:rPr>
              <a:t>HỌC VẦN</a:t>
            </a:r>
            <a:endParaRPr lang="en-US" sz="8000" b="1" cap="none" spc="0" dirty="0">
              <a:ln w="11430"/>
              <a:solidFill>
                <a:srgbClr val="CC0066"/>
              </a:solidFill>
              <a:effectLst>
                <a:outerShdw blurRad="50800" dist="39000" dir="5460000" algn="tl">
                  <a:srgbClr val="000000">
                    <a:alpha val="38000"/>
                  </a:srgbClr>
                </a:outerShdw>
              </a:effectLst>
            </a:endParaRPr>
          </a:p>
        </p:txBody>
      </p:sp>
      <p:sp>
        <p:nvSpPr>
          <p:cNvPr id="6" name="Rectangle 5"/>
          <p:cNvSpPr/>
          <p:nvPr/>
        </p:nvSpPr>
        <p:spPr>
          <a:xfrm>
            <a:off x="4860819" y="3234854"/>
            <a:ext cx="2230098" cy="101566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0" b="1" cap="none" spc="0" dirty="0" smtClean="0">
                <a:ln w="11430"/>
                <a:solidFill>
                  <a:schemeClr val="accent2">
                    <a:lumMod val="75000"/>
                  </a:schemeClr>
                </a:solidFill>
                <a:effectLst>
                  <a:outerShdw blurRad="50800" dist="39000" dir="5460000" algn="tl">
                    <a:srgbClr val="000000">
                      <a:alpha val="38000"/>
                    </a:srgbClr>
                  </a:outerShdw>
                </a:effectLst>
                <a:latin typeface="VNI-Avo" pitchFamily="2" charset="0"/>
              </a:rPr>
              <a:t>LÔÙP 1</a:t>
            </a:r>
            <a:endParaRPr lang="en-US" sz="6000" b="1" cap="none" spc="0" dirty="0">
              <a:ln w="11430"/>
              <a:solidFill>
                <a:schemeClr val="accent2">
                  <a:lumMod val="75000"/>
                </a:schemeClr>
              </a:solidFill>
              <a:effectLst>
                <a:outerShdw blurRad="50800" dist="39000" dir="5460000" algn="tl">
                  <a:srgbClr val="000000">
                    <a:alpha val="38000"/>
                  </a:srgbClr>
                </a:outerShdw>
              </a:effectLst>
              <a:latin typeface="VNI-Avo" pitchFamily="2" charset="0"/>
            </a:endParaRPr>
          </a:p>
        </p:txBody>
      </p:sp>
    </p:spTree>
    <p:extLst>
      <p:ext uri="{BB962C8B-B14F-4D97-AF65-F5344CB8AC3E}">
        <p14:creationId xmlns:p14="http://schemas.microsoft.com/office/powerpoint/2010/main" val="15641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heckerboard(across)">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4" name="Picture 2" descr="Friends Hello GIF - Find &amp; Share on GIPH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770" y="8704"/>
            <a:ext cx="12192000" cy="68580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riends Hello GIF - Find &amp; Share on GIPH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
            <a:ext cx="12192000" cy="68580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rot="1708643">
            <a:off x="5704794" y="387037"/>
            <a:ext cx="6658787" cy="4525235"/>
          </a:xfrm>
          <a:prstGeom prst="rect">
            <a:avLst/>
          </a:prstGeom>
          <a:noFill/>
        </p:spPr>
        <p:txBody>
          <a:bodyPr wrap="none" rtlCol="0">
            <a:prstTxWarp prst="textArchUpPour">
              <a:avLst>
                <a:gd name="adj1" fmla="val 10836382"/>
                <a:gd name="adj2" fmla="val 37967"/>
              </a:avLst>
            </a:prstTxWarp>
            <a:spAutoFit/>
          </a:bodyPr>
          <a:lstStyle/>
          <a:p>
            <a:r>
              <a:rPr lang="en-US" sz="3600" b="1" dirty="0" smtClean="0">
                <a:solidFill>
                  <a:srgbClr val="FF0000"/>
                </a:solidFill>
                <a:latin typeface="Times New Roman" panose="02020603050405020304" pitchFamily="18" charset="0"/>
                <a:cs typeface="Times New Roman" panose="02020603050405020304" pitchFamily="18" charset="0"/>
              </a:rPr>
              <a:t>CHÚC CÁC EM HỌC GIỎI!</a:t>
            </a:r>
            <a:endParaRPr lang="vi-VN" sz="3600" b="1" dirty="0">
              <a:solidFill>
                <a:srgbClr val="FF0000"/>
              </a:solidFill>
              <a:latin typeface="Times New Roman" panose="02020603050405020304" pitchFamily="18" charset="0"/>
              <a:cs typeface="Times New Roman" panose="02020603050405020304" pitchFamily="18" charset="0"/>
            </a:endParaRPr>
          </a:p>
        </p:txBody>
      </p:sp>
      <p:pic>
        <p:nvPicPr>
          <p:cNvPr id="7" name="Picture 2" descr="GIF umbrella minion minions - animated GIF on GIF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310687">
            <a:off x="5867057" y="1878487"/>
            <a:ext cx="4683711" cy="247846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75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out)">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0800000" flipV="1">
            <a:off x="2432599" y="-491325"/>
            <a:ext cx="3531320" cy="1862048"/>
          </a:xfrm>
          <a:prstGeom prst="rect">
            <a:avLst/>
          </a:prstGeom>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500" dirty="0" smtClean="0">
                <a:solidFill>
                  <a:srgbClr val="FF0000"/>
                </a:solidFill>
                <a:latin typeface="VNI-Avo" pitchFamily="2" charset="0"/>
                <a:cs typeface="Times New Roman" panose="02020603050405020304" pitchFamily="18" charset="0"/>
              </a:rPr>
              <a:t>oa</a:t>
            </a:r>
            <a:endParaRPr lang="vi-VN" sz="11500"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rot="10800000" flipV="1">
            <a:off x="6863090" y="-491325"/>
            <a:ext cx="3531320" cy="1862048"/>
          </a:xfrm>
          <a:prstGeom prst="rect">
            <a:avLst/>
          </a:prstGeom>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500" dirty="0" smtClean="0">
                <a:solidFill>
                  <a:schemeClr val="accent2">
                    <a:lumMod val="50000"/>
                  </a:schemeClr>
                </a:solidFill>
                <a:latin typeface="VNI-Avo" pitchFamily="2" charset="0"/>
                <a:cs typeface="Times New Roman" panose="02020603050405020304" pitchFamily="18" charset="0"/>
              </a:rPr>
              <a:t>oe</a:t>
            </a:r>
            <a:endParaRPr lang="vi-VN" sz="115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695247" y="1143026"/>
            <a:ext cx="4083587" cy="1015663"/>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0" dirty="0" smtClean="0">
                <a:latin typeface="VNI-Avo" pitchFamily="2" charset="0"/>
                <a:cs typeface="Times New Roman" panose="02020603050405020304" pitchFamily="18" charset="0"/>
              </a:rPr>
              <a:t> h</a:t>
            </a:r>
            <a:r>
              <a:rPr lang="en-US" sz="6000" dirty="0" smtClean="0">
                <a:solidFill>
                  <a:srgbClr val="FF0000"/>
                </a:solidFill>
                <a:latin typeface="VNI-Avo" pitchFamily="2" charset="0"/>
                <a:cs typeface="Times New Roman" panose="02020603050405020304" pitchFamily="18" charset="0"/>
              </a:rPr>
              <a:t>oïa </a:t>
            </a:r>
            <a:r>
              <a:rPr lang="en-US" sz="6000" dirty="0" smtClean="0">
                <a:latin typeface="VNI-Avo" pitchFamily="2" charset="0"/>
                <a:cs typeface="Times New Roman" panose="02020603050405020304" pitchFamily="18" charset="0"/>
              </a:rPr>
              <a:t>só</a:t>
            </a:r>
            <a:r>
              <a:rPr lang="en-US" sz="6000" dirty="0" smtClean="0">
                <a:solidFill>
                  <a:srgbClr val="FF0000"/>
                </a:solidFill>
                <a:latin typeface="VNI-Avo" pitchFamily="2" charset="0"/>
                <a:cs typeface="Times New Roman" panose="02020603050405020304" pitchFamily="18" charset="0"/>
              </a:rPr>
              <a:t> </a:t>
            </a:r>
            <a:endParaRPr lang="vi-VN" sz="6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6556569" y="1190939"/>
            <a:ext cx="4792109" cy="1015663"/>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0" dirty="0" smtClean="0">
                <a:latin typeface="VNI-Avo" pitchFamily="2" charset="0"/>
                <a:cs typeface="Times New Roman" panose="02020603050405020304" pitchFamily="18" charset="0"/>
              </a:rPr>
              <a:t>muùa x</a:t>
            </a:r>
            <a:r>
              <a:rPr lang="en-US" sz="6000" dirty="0" smtClean="0">
                <a:solidFill>
                  <a:schemeClr val="accent2">
                    <a:lumMod val="50000"/>
                  </a:schemeClr>
                </a:solidFill>
                <a:latin typeface="VNI-Avo" pitchFamily="2" charset="0"/>
                <a:cs typeface="Times New Roman" panose="02020603050405020304" pitchFamily="18" charset="0"/>
              </a:rPr>
              <a:t>oøe</a:t>
            </a:r>
            <a:endParaRPr lang="vi-VN" sz="60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859968" y="2215277"/>
            <a:ext cx="5437823" cy="1015663"/>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0" dirty="0">
                <a:latin typeface="VNI-Avo" pitchFamily="2" charset="0"/>
                <a:cs typeface="Times New Roman" panose="02020603050405020304" pitchFamily="18" charset="0"/>
              </a:rPr>
              <a:t>h</a:t>
            </a:r>
            <a:r>
              <a:rPr lang="en-US" sz="6000" dirty="0" smtClean="0">
                <a:solidFill>
                  <a:srgbClr val="FF0000"/>
                </a:solidFill>
                <a:latin typeface="VNI-Avo" pitchFamily="2" charset="0"/>
                <a:cs typeface="Times New Roman" panose="02020603050405020304" pitchFamily="18" charset="0"/>
              </a:rPr>
              <a:t>oa</a:t>
            </a:r>
            <a:r>
              <a:rPr lang="en-US" sz="6000" dirty="0" smtClean="0">
                <a:latin typeface="VNI-Avo" pitchFamily="2" charset="0"/>
                <a:cs typeface="Times New Roman" panose="02020603050405020304" pitchFamily="18" charset="0"/>
              </a:rPr>
              <a:t> l</a:t>
            </a:r>
            <a:r>
              <a:rPr lang="en-US" sz="6000" dirty="0" smtClean="0">
                <a:solidFill>
                  <a:srgbClr val="FF0000"/>
                </a:solidFill>
                <a:latin typeface="VNI-Avo" pitchFamily="2" charset="0"/>
                <a:cs typeface="Times New Roman" panose="02020603050405020304" pitchFamily="18" charset="0"/>
              </a:rPr>
              <a:t>oa</a:t>
            </a:r>
            <a:r>
              <a:rPr lang="en-US" sz="6000" dirty="0" smtClean="0">
                <a:latin typeface="VNI-Avo" pitchFamily="2" charset="0"/>
                <a:cs typeface="Times New Roman" panose="02020603050405020304" pitchFamily="18" charset="0"/>
              </a:rPr>
              <a:t> keøn</a:t>
            </a:r>
            <a:endParaRPr lang="vi-VN" sz="60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6506628" y="2231537"/>
            <a:ext cx="3646760" cy="1015663"/>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0" dirty="0" smtClean="0">
                <a:latin typeface="VNI-Avo" pitchFamily="2" charset="0"/>
                <a:cs typeface="Times New Roman" panose="02020603050405020304" pitchFamily="18" charset="0"/>
              </a:rPr>
              <a:t>laäp l</a:t>
            </a:r>
            <a:r>
              <a:rPr lang="en-US" sz="6000" dirty="0" smtClean="0">
                <a:solidFill>
                  <a:schemeClr val="accent2">
                    <a:lumMod val="50000"/>
                  </a:schemeClr>
                </a:solidFill>
                <a:latin typeface="VNI-Avo" pitchFamily="2" charset="0"/>
                <a:cs typeface="Times New Roman" panose="02020603050405020304" pitchFamily="18" charset="0"/>
              </a:rPr>
              <a:t>oøe</a:t>
            </a:r>
            <a:endParaRPr lang="vi-VN" sz="60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867356" y="3524561"/>
            <a:ext cx="5195076" cy="1015663"/>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0" dirty="0">
                <a:latin typeface="VNI-Avo" pitchFamily="2" charset="0"/>
                <a:cs typeface="Times New Roman" panose="02020603050405020304" pitchFamily="18" charset="0"/>
              </a:rPr>
              <a:t>x</a:t>
            </a:r>
            <a:r>
              <a:rPr lang="en-US" sz="6000" dirty="0" smtClean="0">
                <a:latin typeface="VNI-Avo" pitchFamily="2" charset="0"/>
                <a:cs typeface="Times New Roman" panose="02020603050405020304" pitchFamily="18" charset="0"/>
              </a:rPr>
              <a:t>e cöùu h</a:t>
            </a:r>
            <a:r>
              <a:rPr lang="en-US" sz="6000" dirty="0" smtClean="0">
                <a:solidFill>
                  <a:srgbClr val="FF0000"/>
                </a:solidFill>
                <a:latin typeface="VNI-Avo" pitchFamily="2" charset="0"/>
                <a:cs typeface="Times New Roman" panose="02020603050405020304" pitchFamily="18" charset="0"/>
              </a:rPr>
              <a:t>oûa</a:t>
            </a:r>
            <a:endParaRPr lang="vi-VN" sz="6600"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6478236" y="3544407"/>
            <a:ext cx="6435908" cy="1015663"/>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0" dirty="0">
                <a:latin typeface="VNI-Avo" pitchFamily="2" charset="0"/>
                <a:cs typeface="Times New Roman" panose="02020603050405020304" pitchFamily="18" charset="0"/>
              </a:rPr>
              <a:t>c</a:t>
            </a:r>
            <a:r>
              <a:rPr lang="en-US" sz="6000" dirty="0" smtClean="0">
                <a:latin typeface="VNI-Avo" pitchFamily="2" charset="0"/>
                <a:cs typeface="Times New Roman" panose="02020603050405020304" pitchFamily="18" charset="0"/>
              </a:rPr>
              <a:t>hích ch</a:t>
            </a:r>
            <a:r>
              <a:rPr lang="en-US" sz="6000" dirty="0" smtClean="0">
                <a:solidFill>
                  <a:schemeClr val="accent2">
                    <a:lumMod val="50000"/>
                  </a:schemeClr>
                </a:solidFill>
                <a:latin typeface="VNI-Avo" pitchFamily="2" charset="0"/>
                <a:cs typeface="Times New Roman" panose="02020603050405020304" pitchFamily="18" charset="0"/>
              </a:rPr>
              <a:t>oøe</a:t>
            </a:r>
            <a:endParaRPr lang="vi-VN" sz="60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6687197" y="4587274"/>
            <a:ext cx="4792109" cy="1015663"/>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0" dirty="0" smtClean="0">
                <a:latin typeface="VNI-Avo" pitchFamily="2" charset="0"/>
                <a:cs typeface="Times New Roman" panose="02020603050405020304" pitchFamily="18" charset="0"/>
              </a:rPr>
              <a:t>hoa</a:t>
            </a:r>
            <a:r>
              <a:rPr lang="en-US" sz="6000" dirty="0" smtClean="0">
                <a:solidFill>
                  <a:schemeClr val="accent2">
                    <a:lumMod val="50000"/>
                  </a:schemeClr>
                </a:solidFill>
                <a:latin typeface="VNI-Avo" pitchFamily="2" charset="0"/>
                <a:cs typeface="Times New Roman" panose="02020603050405020304" pitchFamily="18" charset="0"/>
              </a:rPr>
              <a:t> </a:t>
            </a:r>
            <a:r>
              <a:rPr lang="en-US" sz="6000" dirty="0" smtClean="0">
                <a:latin typeface="VNI-Avo" pitchFamily="2" charset="0"/>
                <a:cs typeface="Times New Roman" panose="02020603050405020304" pitchFamily="18" charset="0"/>
              </a:rPr>
              <a:t>h</a:t>
            </a:r>
            <a:r>
              <a:rPr lang="en-US" sz="6000" dirty="0" smtClean="0">
                <a:solidFill>
                  <a:schemeClr val="accent2">
                    <a:lumMod val="50000"/>
                  </a:schemeClr>
                </a:solidFill>
                <a:latin typeface="VNI-Avo" pitchFamily="2" charset="0"/>
                <a:cs typeface="Times New Roman" panose="02020603050405020304" pitchFamily="18" charset="0"/>
              </a:rPr>
              <a:t>oeø</a:t>
            </a:r>
            <a:endParaRPr lang="vi-VN" sz="60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727898" y="4572023"/>
            <a:ext cx="4083587" cy="1015663"/>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0" dirty="0" smtClean="0">
                <a:latin typeface="VNI-Avo" pitchFamily="2" charset="0"/>
                <a:cs typeface="Times New Roman" panose="02020603050405020304" pitchFamily="18" charset="0"/>
              </a:rPr>
              <a:t> h</a:t>
            </a:r>
            <a:r>
              <a:rPr lang="en-US" sz="6000" dirty="0" smtClean="0">
                <a:solidFill>
                  <a:srgbClr val="FF0000"/>
                </a:solidFill>
                <a:latin typeface="VNI-Avo" pitchFamily="2" charset="0"/>
                <a:cs typeface="Times New Roman" panose="02020603050405020304" pitchFamily="18" charset="0"/>
              </a:rPr>
              <a:t>oa </a:t>
            </a:r>
            <a:r>
              <a:rPr lang="en-US" sz="6000" dirty="0" smtClean="0">
                <a:latin typeface="VNI-Avo" pitchFamily="2" charset="0"/>
                <a:cs typeface="Times New Roman" panose="02020603050405020304" pitchFamily="18" charset="0"/>
              </a:rPr>
              <a:t>cuùc</a:t>
            </a:r>
            <a:r>
              <a:rPr lang="en-US" sz="6000" dirty="0" smtClean="0">
                <a:solidFill>
                  <a:srgbClr val="FF0000"/>
                </a:solidFill>
                <a:latin typeface="VNI-Avo" pitchFamily="2" charset="0"/>
                <a:cs typeface="Times New Roman" panose="02020603050405020304" pitchFamily="18" charset="0"/>
              </a:rPr>
              <a:t> </a:t>
            </a:r>
            <a:endParaRPr lang="vi-VN" sz="60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121195" y="5700819"/>
            <a:ext cx="12911908" cy="830997"/>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dirty="0" smtClean="0">
                <a:latin typeface="VNI-Avo" pitchFamily="2" charset="0"/>
                <a:cs typeface="Times New Roman" panose="02020603050405020304" pitchFamily="18" charset="0"/>
              </a:rPr>
              <a:t> Khi em veõ tranh, nhôù toâ maøu cho ñuùng. </a:t>
            </a:r>
            <a:endParaRPr lang="vi-VN"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41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heckerboard(across)">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heckerboard(across)">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down)">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checkerboard(across)">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7 mẫu câu chào hỏi tiếng anh cho trẻ em thông dụng dễ nhớ"/>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6" descr="Premium Vector | Frame with happy boy and girl in garden"/>
          <p:cNvPicPr>
            <a:picLocks noChangeAspect="1" noChangeArrowheads="1"/>
          </p:cNvPicPr>
          <p:nvPr/>
        </p:nvPicPr>
        <p:blipFill rotWithShape="1">
          <a:blip r:embed="rId3">
            <a:extLst>
              <a:ext uri="{28A0092B-C50C-407E-A947-70E740481C1C}">
                <a14:useLocalDpi xmlns:a14="http://schemas.microsoft.com/office/drawing/2010/main" val="0"/>
              </a:ext>
            </a:extLst>
          </a:blip>
          <a:srcRect l="1476" t="1531" r="1270" b="2076"/>
          <a:stretch/>
        </p:blipFill>
        <p:spPr bwMode="auto">
          <a:xfrm>
            <a:off x="-631370" y="0"/>
            <a:ext cx="1365068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6" descr="Premium Vector | Frame with happy boy and girl in garden"/>
          <p:cNvPicPr>
            <a:picLocks noChangeAspect="1" noChangeArrowheads="1"/>
          </p:cNvPicPr>
          <p:nvPr/>
        </p:nvPicPr>
        <p:blipFill rotWithShape="1">
          <a:blip r:embed="rId3">
            <a:extLst>
              <a:ext uri="{28A0092B-C50C-407E-A947-70E740481C1C}">
                <a14:useLocalDpi xmlns:a14="http://schemas.microsoft.com/office/drawing/2010/main" val="0"/>
              </a:ext>
            </a:extLst>
          </a:blip>
          <a:srcRect l="1476" t="1531" r="1270" b="2076"/>
          <a:stretch/>
        </p:blipFill>
        <p:spPr bwMode="auto">
          <a:xfrm>
            <a:off x="-631370" y="0"/>
            <a:ext cx="13650684"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601111" y="811989"/>
            <a:ext cx="4729180" cy="1446550"/>
          </a:xfrm>
          <a:prstGeom prst="rect">
            <a:avLst/>
          </a:prstGeom>
          <a:noFill/>
        </p:spPr>
        <p:txBody>
          <a:bodyPr wrap="none" rtlCol="0">
            <a:spAutoFit/>
          </a:bodyPr>
          <a:lstStyle/>
          <a:p>
            <a:r>
              <a:rPr lang="en-US" sz="5400" b="1" dirty="0" smtClean="0">
                <a:latin typeface="VNI-Avo" pitchFamily="2" charset="0"/>
                <a:cs typeface="Times New Roman" panose="02020603050405020304" pitchFamily="18" charset="0"/>
              </a:rPr>
              <a:t>    </a:t>
            </a:r>
            <a:r>
              <a:rPr lang="en-US" sz="6600" b="1" u="sng" dirty="0" smtClean="0">
                <a:latin typeface="VNI-Avo" pitchFamily="2" charset="0"/>
                <a:cs typeface="Times New Roman" panose="02020603050405020304" pitchFamily="18" charset="0"/>
              </a:rPr>
              <a:t>Baøi 93</a:t>
            </a:r>
            <a:r>
              <a:rPr lang="en-US" sz="6600" b="1" dirty="0" smtClean="0">
                <a:latin typeface="VNI-Avo" pitchFamily="2" charset="0"/>
                <a:cs typeface="Times New Roman" panose="02020603050405020304" pitchFamily="18" charset="0"/>
              </a:rPr>
              <a:t>:</a:t>
            </a:r>
            <a:r>
              <a:rPr lang="en-US" sz="8800" b="1" dirty="0" smtClean="0">
                <a:latin typeface="VNI-Avo" pitchFamily="2" charset="0"/>
                <a:cs typeface="Times New Roman" panose="02020603050405020304" pitchFamily="18" charset="0"/>
              </a:rPr>
              <a:t>   </a:t>
            </a:r>
            <a:endParaRPr lang="vi-VN" sz="9600" b="1" dirty="0">
              <a:latin typeface="Times New Roman" panose="02020603050405020304" pitchFamily="18" charset="0"/>
              <a:cs typeface="Times New Roman" panose="02020603050405020304" pitchFamily="18" charset="0"/>
            </a:endParaRPr>
          </a:p>
        </p:txBody>
      </p:sp>
      <p:sp>
        <p:nvSpPr>
          <p:cNvPr id="8" name="Rectangle 7"/>
          <p:cNvSpPr/>
          <p:nvPr/>
        </p:nvSpPr>
        <p:spPr>
          <a:xfrm>
            <a:off x="2848494" y="2421599"/>
            <a:ext cx="8046719" cy="1569660"/>
          </a:xfrm>
          <a:prstGeom prst="rect">
            <a:avLst/>
          </a:prstGeom>
        </p:spPr>
        <p:txBody>
          <a:bodyPr wrap="square">
            <a:spAutoFit/>
          </a:bodyPr>
          <a:lstStyle/>
          <a:p>
            <a:r>
              <a:rPr lang="en-US" sz="9600" b="1" dirty="0" smtClean="0">
                <a:solidFill>
                  <a:srgbClr val="FF0000"/>
                </a:solidFill>
                <a:latin typeface="VNI-Avo" pitchFamily="2" charset="0"/>
                <a:cs typeface="Times New Roman" panose="02020603050405020304" pitchFamily="18" charset="0"/>
              </a:rPr>
              <a:t>ueâ  uy  uya</a:t>
            </a:r>
            <a:endParaRPr lang="vi-VN" sz="96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3935540" y="3919462"/>
            <a:ext cx="3765774" cy="1107996"/>
          </a:xfrm>
          <a:prstGeom prst="rect">
            <a:avLst/>
          </a:prstGeom>
          <a:noFill/>
        </p:spPr>
        <p:txBody>
          <a:bodyPr wrap="none" rtlCol="0">
            <a:spAutoFit/>
          </a:bodyPr>
          <a:lstStyle/>
          <a:p>
            <a:r>
              <a:rPr lang="en-US" sz="5400" b="1" dirty="0" smtClean="0">
                <a:latin typeface="VNI-Avo" pitchFamily="2" charset="0"/>
                <a:cs typeface="Times New Roman" panose="02020603050405020304" pitchFamily="18" charset="0"/>
              </a:rPr>
              <a:t>    </a:t>
            </a:r>
            <a:r>
              <a:rPr lang="en-US" sz="6600" b="1" dirty="0" smtClean="0">
                <a:latin typeface="VNI-Avo" pitchFamily="2" charset="0"/>
                <a:cs typeface="Times New Roman" panose="02020603050405020304" pitchFamily="18" charset="0"/>
              </a:rPr>
              <a:t>(Tieát 1)</a:t>
            </a:r>
            <a:endParaRPr lang="vi-VN" sz="9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30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41417" y="1854926"/>
            <a:ext cx="9671172" cy="2215991"/>
          </a:xfrm>
          <a:prstGeom prst="rect">
            <a:avLst/>
          </a:prstGeom>
          <a:noFill/>
        </p:spPr>
        <p:txBody>
          <a:bodyPr wrap="square" rtlCol="0">
            <a:spAutoFit/>
          </a:bodyPr>
          <a:lstStyle/>
          <a:p>
            <a:pPr algn="ctr"/>
            <a:r>
              <a:rPr lang="en-US" sz="13800" b="1" dirty="0" smtClean="0">
                <a:solidFill>
                  <a:srgbClr val="0000FF"/>
                </a:solidFill>
                <a:latin typeface="VNI-Avo" pitchFamily="2" charset="0"/>
              </a:rPr>
              <a:t>Khaùm phaù</a:t>
            </a:r>
            <a:endParaRPr lang="vi-VN" sz="13800" b="1" dirty="0">
              <a:solidFill>
                <a:srgbClr val="0000FF"/>
              </a:solidFill>
            </a:endParaRPr>
          </a:p>
        </p:txBody>
      </p:sp>
    </p:spTree>
    <p:extLst>
      <p:ext uri="{BB962C8B-B14F-4D97-AF65-F5344CB8AC3E}">
        <p14:creationId xmlns:p14="http://schemas.microsoft.com/office/powerpoint/2010/main" val="36951132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28147" y="2942408"/>
            <a:ext cx="3625386" cy="830997"/>
          </a:xfrm>
          <a:prstGeom prst="rect">
            <a:avLst/>
          </a:prstGeom>
          <a:noFill/>
        </p:spPr>
        <p:txBody>
          <a:bodyPr wrap="square" rtlCol="0">
            <a:spAutoFit/>
          </a:bodyPr>
          <a:lstStyle/>
          <a:p>
            <a:r>
              <a:rPr lang="en-US" sz="4800" b="1" dirty="0" smtClean="0">
                <a:latin typeface="VNI-Avo" pitchFamily="2" charset="0"/>
                <a:cs typeface="Times New Roman" panose="02020603050405020304" pitchFamily="18" charset="0"/>
              </a:rPr>
              <a:t>hoa h</a:t>
            </a:r>
            <a:r>
              <a:rPr lang="en-US" sz="4800" b="1" dirty="0" smtClean="0">
                <a:solidFill>
                  <a:srgbClr val="FF0000"/>
                </a:solidFill>
                <a:latin typeface="VNI-Avo" pitchFamily="2" charset="0"/>
                <a:cs typeface="Times New Roman" panose="02020603050405020304" pitchFamily="18" charset="0"/>
              </a:rPr>
              <a:t>ueä</a:t>
            </a:r>
            <a:r>
              <a:rPr lang="en-US" sz="4800" b="1" dirty="0" smtClean="0">
                <a:latin typeface="VNI-Avo" pitchFamily="2" charset="0"/>
                <a:cs typeface="Times New Roman" panose="02020603050405020304" pitchFamily="18" charset="0"/>
              </a:rPr>
              <a:t> </a:t>
            </a:r>
            <a:endParaRPr lang="vi-VN" sz="48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849856" y="3780429"/>
            <a:ext cx="2704892" cy="830997"/>
          </a:xfrm>
          <a:prstGeom prst="rect">
            <a:avLst/>
          </a:prstGeom>
          <a:noFill/>
        </p:spPr>
        <p:txBody>
          <a:bodyPr wrap="square" rtlCol="0">
            <a:spAutoFit/>
          </a:bodyPr>
          <a:lstStyle/>
          <a:p>
            <a:r>
              <a:rPr lang="en-US" sz="4800" b="1" dirty="0">
                <a:latin typeface="VNI-Avo" pitchFamily="2" charset="0"/>
                <a:cs typeface="Times New Roman" panose="02020603050405020304" pitchFamily="18" charset="0"/>
              </a:rPr>
              <a:t> </a:t>
            </a:r>
            <a:r>
              <a:rPr lang="en-US" sz="4800" b="1" dirty="0" smtClean="0">
                <a:latin typeface="VNI-Avo" pitchFamily="2" charset="0"/>
                <a:cs typeface="Times New Roman" panose="02020603050405020304" pitchFamily="18" charset="0"/>
              </a:rPr>
              <a:t>h</a:t>
            </a:r>
            <a:r>
              <a:rPr lang="en-US" sz="4800" b="1" dirty="0" smtClean="0">
                <a:solidFill>
                  <a:srgbClr val="FF0000"/>
                </a:solidFill>
                <a:latin typeface="VNI-Avo" pitchFamily="2" charset="0"/>
                <a:cs typeface="Times New Roman" panose="02020603050405020304" pitchFamily="18" charset="0"/>
              </a:rPr>
              <a:t>ueä</a:t>
            </a:r>
            <a:endParaRPr lang="vi-VN" sz="48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2203519" y="4651825"/>
            <a:ext cx="1886458" cy="830997"/>
          </a:xfrm>
          <a:prstGeom prst="rect">
            <a:avLst/>
          </a:prstGeom>
          <a:noFill/>
        </p:spPr>
        <p:txBody>
          <a:bodyPr wrap="square" rtlCol="0">
            <a:spAutoFit/>
          </a:bodyPr>
          <a:lstStyle/>
          <a:p>
            <a:r>
              <a:rPr lang="en-US" sz="4800" b="1" dirty="0" smtClean="0">
                <a:solidFill>
                  <a:srgbClr val="FF0000"/>
                </a:solidFill>
                <a:latin typeface="VNI-Avo" pitchFamily="2" charset="0"/>
                <a:cs typeface="Times New Roman" panose="02020603050405020304" pitchFamily="18" charset="0"/>
              </a:rPr>
              <a:t>ueâ</a:t>
            </a:r>
            <a:endParaRPr lang="vi-VN" sz="4800" b="1" dirty="0">
              <a:latin typeface="Times New Roman" panose="02020603050405020304" pitchFamily="18" charset="0"/>
              <a:cs typeface="Times New Roman" panose="02020603050405020304" pitchFamily="18" charset="0"/>
            </a:endParaRPr>
          </a:p>
        </p:txBody>
      </p:sp>
      <p:grpSp>
        <p:nvGrpSpPr>
          <p:cNvPr id="12" name="Group 11"/>
          <p:cNvGrpSpPr/>
          <p:nvPr/>
        </p:nvGrpSpPr>
        <p:grpSpPr>
          <a:xfrm>
            <a:off x="144967" y="5921362"/>
            <a:ext cx="3668750" cy="629690"/>
            <a:chOff x="701023" y="5373786"/>
            <a:chExt cx="3906414" cy="806364"/>
          </a:xfrm>
        </p:grpSpPr>
        <p:sp>
          <p:nvSpPr>
            <p:cNvPr id="13" name="Rectangle 12"/>
            <p:cNvSpPr/>
            <p:nvPr/>
          </p:nvSpPr>
          <p:spPr>
            <a:xfrm>
              <a:off x="701023" y="5373862"/>
              <a:ext cx="851281" cy="806288"/>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smtClean="0">
                  <a:latin typeface="VNI-Avo" pitchFamily="2" charset="0"/>
                  <a:cs typeface="Times New Roman" panose="02020603050405020304" pitchFamily="18" charset="0"/>
                </a:rPr>
                <a:t>u</a:t>
              </a:r>
              <a:endParaRPr lang="vi-VN" sz="4400" dirty="0">
                <a:latin typeface="Times New Roman" panose="02020603050405020304" pitchFamily="18" charset="0"/>
                <a:cs typeface="Times New Roman" panose="02020603050405020304" pitchFamily="18" charset="0"/>
              </a:endParaRPr>
            </a:p>
          </p:txBody>
        </p:sp>
        <p:sp>
          <p:nvSpPr>
            <p:cNvPr id="14" name="Rectangle 13"/>
            <p:cNvSpPr/>
            <p:nvPr/>
          </p:nvSpPr>
          <p:spPr>
            <a:xfrm>
              <a:off x="1988369" y="5373786"/>
              <a:ext cx="814463" cy="80386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smtClean="0">
                  <a:latin typeface="VNI-Avo" pitchFamily="2" charset="0"/>
                  <a:cs typeface="Times New Roman" pitchFamily="18" charset="0"/>
                </a:rPr>
                <a:t>eâ</a:t>
              </a:r>
              <a:endParaRPr lang="vi-VN" sz="4400" dirty="0">
                <a:latin typeface="Times New Roman" pitchFamily="18" charset="0"/>
                <a:cs typeface="Times New Roman" pitchFamily="18" charset="0"/>
              </a:endParaRPr>
            </a:p>
          </p:txBody>
        </p:sp>
        <p:cxnSp>
          <p:nvCxnSpPr>
            <p:cNvPr id="15" name="Straight Connector 14"/>
            <p:cNvCxnSpPr>
              <a:stCxn id="13" idx="3"/>
            </p:cNvCxnSpPr>
            <p:nvPr/>
          </p:nvCxnSpPr>
          <p:spPr>
            <a:xfrm flipV="1">
              <a:off x="1552304" y="5775718"/>
              <a:ext cx="421265" cy="1288"/>
            </a:xfrm>
            <a:prstGeom prst="line">
              <a:avLst/>
            </a:prstGeom>
            <a:ln w="28575"/>
          </p:spPr>
          <p:style>
            <a:lnRef idx="1">
              <a:schemeClr val="dk1"/>
            </a:lnRef>
            <a:fillRef idx="0">
              <a:schemeClr val="dk1"/>
            </a:fillRef>
            <a:effectRef idx="0">
              <a:schemeClr val="dk1"/>
            </a:effectRef>
            <a:fontRef idx="minor">
              <a:schemeClr val="tx1"/>
            </a:fontRef>
          </p:style>
        </p:cxnSp>
        <p:sp>
          <p:nvSpPr>
            <p:cNvPr id="16" name="Rectangle 15"/>
            <p:cNvSpPr/>
            <p:nvPr/>
          </p:nvSpPr>
          <p:spPr>
            <a:xfrm>
              <a:off x="3284651" y="5373786"/>
              <a:ext cx="1322786" cy="80386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smtClean="0">
                  <a:latin typeface="VNI-Avo" pitchFamily="2" charset="0"/>
                  <a:cs typeface="Times New Roman" pitchFamily="18" charset="0"/>
                </a:rPr>
                <a:t>ueâ</a:t>
              </a:r>
              <a:endParaRPr lang="vi-VN" sz="4400" dirty="0">
                <a:latin typeface="Times New Roman" pitchFamily="18" charset="0"/>
                <a:cs typeface="Times New Roman" pitchFamily="18" charset="0"/>
              </a:endParaRPr>
            </a:p>
          </p:txBody>
        </p:sp>
        <p:cxnSp>
          <p:nvCxnSpPr>
            <p:cNvPr id="17" name="Straight Arrow Connector 16"/>
            <p:cNvCxnSpPr/>
            <p:nvPr/>
          </p:nvCxnSpPr>
          <p:spPr>
            <a:xfrm>
              <a:off x="2794059" y="5775718"/>
              <a:ext cx="521964"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sp>
        <p:nvSpPr>
          <p:cNvPr id="26" name="TextBox 25"/>
          <p:cNvSpPr txBox="1"/>
          <p:nvPr/>
        </p:nvSpPr>
        <p:spPr>
          <a:xfrm>
            <a:off x="2569838" y="4643698"/>
            <a:ext cx="802747" cy="830997"/>
          </a:xfrm>
          <a:prstGeom prst="rect">
            <a:avLst/>
          </a:prstGeom>
          <a:noFill/>
        </p:spPr>
        <p:txBody>
          <a:bodyPr wrap="square" rtlCol="0">
            <a:spAutoFit/>
          </a:bodyPr>
          <a:lstStyle/>
          <a:p>
            <a:r>
              <a:rPr lang="en-US" sz="4800" b="1" dirty="0" smtClean="0">
                <a:solidFill>
                  <a:srgbClr val="7030A0"/>
                </a:solidFill>
                <a:latin typeface="VNI-Avo" pitchFamily="2" charset="0"/>
                <a:cs typeface="Times New Roman" pitchFamily="18" charset="0"/>
              </a:rPr>
              <a:t>eâ</a:t>
            </a:r>
            <a:endParaRPr lang="vi-VN" sz="4800" b="1" dirty="0">
              <a:solidFill>
                <a:srgbClr val="7030A0"/>
              </a:solidFill>
              <a:latin typeface="Times New Roman" pitchFamily="18" charset="0"/>
              <a:cs typeface="Times New Roman" pitchFamily="18" charset="0"/>
            </a:endParaRPr>
          </a:p>
        </p:txBody>
      </p:sp>
      <p:sp>
        <p:nvSpPr>
          <p:cNvPr id="27" name="TextBox 26"/>
          <p:cNvSpPr txBox="1"/>
          <p:nvPr/>
        </p:nvSpPr>
        <p:spPr>
          <a:xfrm>
            <a:off x="2208598" y="4651959"/>
            <a:ext cx="900966" cy="830997"/>
          </a:xfrm>
          <a:prstGeom prst="rect">
            <a:avLst/>
          </a:prstGeom>
          <a:noFill/>
        </p:spPr>
        <p:txBody>
          <a:bodyPr wrap="square" rtlCol="0">
            <a:spAutoFit/>
          </a:bodyPr>
          <a:lstStyle/>
          <a:p>
            <a:r>
              <a:rPr lang="en-US" sz="4800" b="1" dirty="0" smtClean="0">
                <a:solidFill>
                  <a:srgbClr val="0000FF"/>
                </a:solidFill>
                <a:latin typeface="VNI-Avo" pitchFamily="2" charset="0"/>
                <a:cs typeface="Times New Roman" panose="02020603050405020304" pitchFamily="18" charset="0"/>
              </a:rPr>
              <a:t>u</a:t>
            </a:r>
            <a:endParaRPr lang="vi-VN" sz="4800" b="1" dirty="0">
              <a:solidFill>
                <a:srgbClr val="0000FF"/>
              </a:solidFill>
              <a:latin typeface="Times New Roman" panose="02020603050405020304" pitchFamily="18" charset="0"/>
              <a:cs typeface="Times New Roman" panose="02020603050405020304" pitchFamily="18" charset="0"/>
            </a:endParaRPr>
          </a:p>
        </p:txBody>
      </p:sp>
      <p:sp>
        <p:nvSpPr>
          <p:cNvPr id="30" name="AutoShape 4" descr="COMBO 2 CÂY GIỐNG CHANH KHÔNG HẠT DÒNG QUẢ CHÙM SIÊU NĂNG SUẤT, CAM KẾT  GIỐNG CHUẨN | Lazada.v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dirty="0"/>
          </a:p>
        </p:txBody>
      </p:sp>
      <p:sp>
        <p:nvSpPr>
          <p:cNvPr id="31" name="AutoShape 6" descr="COMBO 2 CÂY GIỐNG CHANH KHÔNG HẠT DÒNG QUẢ CHÙM SIÊU NĂNG SUẤT, CAM KẾT  GIỐNG CHUẨN | Lazada.v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dirty="0"/>
          </a:p>
        </p:txBody>
      </p:sp>
      <p:sp>
        <p:nvSpPr>
          <p:cNvPr id="32" name="AutoShape 8" descr="COMBO 2 CÂY GIỐNG CHANH KHÔNG HẠT DÒNG QUẢ CHÙM SIÊU NĂNG SUẤT, CAM KẾT  GIỐNG CHUẨN | Lazada.v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dirty="0"/>
          </a:p>
        </p:txBody>
      </p:sp>
      <p:sp>
        <p:nvSpPr>
          <p:cNvPr id="33" name="AutoShape 12" descr="COMBO 2 CÂY GIỐNG CHANH KHÔNG HẠT DÒNG QUẢ CHÙM SIÊU NĂNG SUẤT, CAM KẾT  GIỐNG CHUẨN | Lazada.v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dirty="0"/>
          </a:p>
        </p:txBody>
      </p:sp>
      <p:sp>
        <p:nvSpPr>
          <p:cNvPr id="60" name="TextBox 59"/>
          <p:cNvSpPr txBox="1"/>
          <p:nvPr/>
        </p:nvSpPr>
        <p:spPr>
          <a:xfrm>
            <a:off x="4593745" y="3732462"/>
            <a:ext cx="2071460" cy="830997"/>
          </a:xfrm>
          <a:prstGeom prst="rect">
            <a:avLst/>
          </a:prstGeom>
          <a:noFill/>
        </p:spPr>
        <p:txBody>
          <a:bodyPr wrap="square" rtlCol="0">
            <a:spAutoFit/>
          </a:bodyPr>
          <a:lstStyle/>
          <a:p>
            <a:r>
              <a:rPr lang="en-US" sz="4800" b="1" dirty="0" err="1" smtClean="0">
                <a:latin typeface="VNI-Avo" pitchFamily="2" charset="0"/>
                <a:cs typeface="Times New Roman" panose="02020603050405020304" pitchFamily="18" charset="0"/>
              </a:rPr>
              <a:t>h</a:t>
            </a:r>
            <a:r>
              <a:rPr lang="en-US" sz="4800" b="1" dirty="0" err="1" smtClean="0">
                <a:solidFill>
                  <a:srgbClr val="FF0000"/>
                </a:solidFill>
                <a:latin typeface="VNI-Avo" pitchFamily="2" charset="0"/>
                <a:cs typeface="Times New Roman" panose="02020603050405020304" pitchFamily="18" charset="0"/>
              </a:rPr>
              <a:t>uy</a:t>
            </a:r>
            <a:r>
              <a:rPr lang="en-US" sz="4800" b="1" dirty="0" smtClean="0">
                <a:solidFill>
                  <a:srgbClr val="FF0000"/>
                </a:solidFill>
                <a:latin typeface="VNI-Avo" pitchFamily="2" charset="0"/>
                <a:cs typeface="Times New Roman" panose="02020603050405020304" pitchFamily="18" charset="0"/>
              </a:rPr>
              <a:t> </a:t>
            </a:r>
            <a:endParaRPr lang="vi-VN" sz="4800" b="1" dirty="0">
              <a:solidFill>
                <a:srgbClr val="FF0000"/>
              </a:solidFill>
              <a:latin typeface="Times New Roman" panose="02020603050405020304" pitchFamily="18" charset="0"/>
              <a:cs typeface="Times New Roman" panose="02020603050405020304" pitchFamily="18" charset="0"/>
            </a:endParaRPr>
          </a:p>
        </p:txBody>
      </p:sp>
      <p:grpSp>
        <p:nvGrpSpPr>
          <p:cNvPr id="62" name="Group 61"/>
          <p:cNvGrpSpPr/>
          <p:nvPr/>
        </p:nvGrpSpPr>
        <p:grpSpPr>
          <a:xfrm>
            <a:off x="4092498" y="5921361"/>
            <a:ext cx="3840577" cy="631771"/>
            <a:chOff x="543667" y="5373786"/>
            <a:chExt cx="4399496" cy="806364"/>
          </a:xfrm>
        </p:grpSpPr>
        <p:sp>
          <p:nvSpPr>
            <p:cNvPr id="63" name="Rectangle 62"/>
            <p:cNvSpPr/>
            <p:nvPr/>
          </p:nvSpPr>
          <p:spPr>
            <a:xfrm>
              <a:off x="543667" y="5373863"/>
              <a:ext cx="1008638" cy="806287"/>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smtClean="0">
                  <a:latin typeface="VNI-Avo" pitchFamily="2" charset="0"/>
                  <a:cs typeface="Times New Roman" panose="02020603050405020304" pitchFamily="18" charset="0"/>
                </a:rPr>
                <a:t>u</a:t>
              </a:r>
              <a:endParaRPr lang="vi-VN" sz="4400" dirty="0">
                <a:latin typeface="Times New Roman" panose="02020603050405020304" pitchFamily="18" charset="0"/>
                <a:cs typeface="Times New Roman" panose="02020603050405020304" pitchFamily="18" charset="0"/>
              </a:endParaRPr>
            </a:p>
          </p:txBody>
        </p:sp>
        <p:sp>
          <p:nvSpPr>
            <p:cNvPr id="64" name="Rectangle 63"/>
            <p:cNvSpPr/>
            <p:nvPr/>
          </p:nvSpPr>
          <p:spPr>
            <a:xfrm>
              <a:off x="2077811" y="5373786"/>
              <a:ext cx="796468" cy="80386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smtClean="0">
                  <a:latin typeface="VNI-Avo" pitchFamily="2" charset="0"/>
                  <a:cs typeface="Times New Roman" panose="02020603050405020304" pitchFamily="18" charset="0"/>
                </a:rPr>
                <a:t>y</a:t>
              </a:r>
              <a:endParaRPr lang="vi-VN" sz="4400" dirty="0">
                <a:latin typeface="Times New Roman" panose="02020603050405020304" pitchFamily="18" charset="0"/>
                <a:cs typeface="Times New Roman" panose="02020603050405020304" pitchFamily="18" charset="0"/>
              </a:endParaRPr>
            </a:p>
          </p:txBody>
        </p:sp>
        <p:cxnSp>
          <p:nvCxnSpPr>
            <p:cNvPr id="65" name="Straight Connector 64"/>
            <p:cNvCxnSpPr>
              <a:stCxn id="63" idx="3"/>
              <a:endCxn id="64" idx="1"/>
            </p:cNvCxnSpPr>
            <p:nvPr/>
          </p:nvCxnSpPr>
          <p:spPr>
            <a:xfrm flipV="1">
              <a:off x="1552304" y="5775718"/>
              <a:ext cx="525507" cy="1288"/>
            </a:xfrm>
            <a:prstGeom prst="line">
              <a:avLst/>
            </a:prstGeom>
            <a:ln w="28575"/>
          </p:spPr>
          <p:style>
            <a:lnRef idx="1">
              <a:schemeClr val="dk1"/>
            </a:lnRef>
            <a:fillRef idx="0">
              <a:schemeClr val="dk1"/>
            </a:fillRef>
            <a:effectRef idx="0">
              <a:schemeClr val="dk1"/>
            </a:effectRef>
            <a:fontRef idx="minor">
              <a:schemeClr val="tx1"/>
            </a:fontRef>
          </p:style>
        </p:cxnSp>
        <p:sp>
          <p:nvSpPr>
            <p:cNvPr id="66" name="Rectangle 65"/>
            <p:cNvSpPr/>
            <p:nvPr/>
          </p:nvSpPr>
          <p:spPr>
            <a:xfrm>
              <a:off x="3457191" y="5373786"/>
              <a:ext cx="1485972" cy="80386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err="1" smtClean="0">
                  <a:latin typeface="VNI-Avo" pitchFamily="2" charset="0"/>
                  <a:cs typeface="Times New Roman" panose="02020603050405020304" pitchFamily="18" charset="0"/>
                </a:rPr>
                <a:t>uy</a:t>
              </a:r>
              <a:endParaRPr lang="vi-VN" sz="4400" dirty="0">
                <a:latin typeface="Times New Roman" panose="02020603050405020304" pitchFamily="18" charset="0"/>
                <a:cs typeface="Times New Roman" panose="02020603050405020304" pitchFamily="18" charset="0"/>
              </a:endParaRPr>
            </a:p>
          </p:txBody>
        </p:sp>
        <p:cxnSp>
          <p:nvCxnSpPr>
            <p:cNvPr id="67" name="Straight Arrow Connector 66"/>
            <p:cNvCxnSpPr>
              <a:stCxn id="64" idx="3"/>
              <a:endCxn id="66" idx="1"/>
            </p:cNvCxnSpPr>
            <p:nvPr/>
          </p:nvCxnSpPr>
          <p:spPr>
            <a:xfrm>
              <a:off x="2874279" y="5775718"/>
              <a:ext cx="582912"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sp>
        <p:nvSpPr>
          <p:cNvPr id="68" name="TextBox 67"/>
          <p:cNvSpPr txBox="1"/>
          <p:nvPr/>
        </p:nvSpPr>
        <p:spPr>
          <a:xfrm>
            <a:off x="4955418" y="4564704"/>
            <a:ext cx="1437621" cy="830997"/>
          </a:xfrm>
          <a:prstGeom prst="rect">
            <a:avLst/>
          </a:prstGeom>
          <a:noFill/>
        </p:spPr>
        <p:txBody>
          <a:bodyPr wrap="square" rtlCol="0">
            <a:spAutoFit/>
          </a:bodyPr>
          <a:lstStyle/>
          <a:p>
            <a:r>
              <a:rPr lang="en-US" sz="4800" b="1" dirty="0" err="1" smtClean="0">
                <a:solidFill>
                  <a:srgbClr val="FF0000"/>
                </a:solidFill>
                <a:latin typeface="VNI-Avo" pitchFamily="2" charset="0"/>
                <a:cs typeface="Times New Roman" panose="02020603050405020304" pitchFamily="18" charset="0"/>
              </a:rPr>
              <a:t>uy</a:t>
            </a:r>
            <a:r>
              <a:rPr lang="en-US" sz="4800" b="1" dirty="0" smtClean="0">
                <a:latin typeface="VNI-Avo" pitchFamily="2" charset="0"/>
                <a:cs typeface="Times New Roman" panose="02020603050405020304" pitchFamily="18" charset="0"/>
              </a:rPr>
              <a:t> </a:t>
            </a:r>
            <a:endParaRPr lang="vi-VN" sz="4800" b="1" dirty="0">
              <a:latin typeface="Times New Roman" panose="02020603050405020304" pitchFamily="18" charset="0"/>
              <a:cs typeface="Times New Roman" panose="02020603050405020304" pitchFamily="18" charset="0"/>
            </a:endParaRPr>
          </a:p>
        </p:txBody>
      </p:sp>
      <p:sp>
        <p:nvSpPr>
          <p:cNvPr id="69" name="TextBox 68"/>
          <p:cNvSpPr txBox="1"/>
          <p:nvPr/>
        </p:nvSpPr>
        <p:spPr>
          <a:xfrm>
            <a:off x="4960286" y="4563568"/>
            <a:ext cx="900966" cy="830997"/>
          </a:xfrm>
          <a:prstGeom prst="rect">
            <a:avLst/>
          </a:prstGeom>
          <a:noFill/>
        </p:spPr>
        <p:txBody>
          <a:bodyPr wrap="square" rtlCol="0">
            <a:spAutoFit/>
          </a:bodyPr>
          <a:lstStyle/>
          <a:p>
            <a:r>
              <a:rPr lang="en-US" sz="4800" b="1" dirty="0" smtClean="0">
                <a:solidFill>
                  <a:srgbClr val="0000FF"/>
                </a:solidFill>
                <a:latin typeface="VNI-Avo" pitchFamily="2" charset="0"/>
                <a:cs typeface="Times New Roman" panose="02020603050405020304" pitchFamily="18" charset="0"/>
              </a:rPr>
              <a:t>u</a:t>
            </a:r>
            <a:endParaRPr lang="vi-VN" sz="4800" b="1" dirty="0">
              <a:solidFill>
                <a:srgbClr val="0000FF"/>
              </a:solidFill>
              <a:latin typeface="Times New Roman" panose="02020603050405020304" pitchFamily="18" charset="0"/>
              <a:cs typeface="Times New Roman" panose="02020603050405020304" pitchFamily="18" charset="0"/>
            </a:endParaRPr>
          </a:p>
        </p:txBody>
      </p:sp>
      <p:sp>
        <p:nvSpPr>
          <p:cNvPr id="70" name="TextBox 69"/>
          <p:cNvSpPr txBox="1"/>
          <p:nvPr/>
        </p:nvSpPr>
        <p:spPr>
          <a:xfrm>
            <a:off x="5329262" y="4564062"/>
            <a:ext cx="605281" cy="830997"/>
          </a:xfrm>
          <a:prstGeom prst="rect">
            <a:avLst/>
          </a:prstGeom>
          <a:noFill/>
        </p:spPr>
        <p:txBody>
          <a:bodyPr wrap="square" rtlCol="0">
            <a:spAutoFit/>
          </a:bodyPr>
          <a:lstStyle/>
          <a:p>
            <a:r>
              <a:rPr lang="en-US" sz="4800" b="1" dirty="0" smtClean="0">
                <a:solidFill>
                  <a:schemeClr val="accent2">
                    <a:lumMod val="75000"/>
                  </a:schemeClr>
                </a:solidFill>
                <a:latin typeface="VNI-Avo" pitchFamily="2" charset="0"/>
                <a:cs typeface="Times New Roman" panose="02020603050405020304" pitchFamily="18" charset="0"/>
              </a:rPr>
              <a:t>y</a:t>
            </a:r>
            <a:endParaRPr lang="vi-VN" sz="48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71" name="TextBox 70"/>
          <p:cNvSpPr txBox="1"/>
          <p:nvPr/>
        </p:nvSpPr>
        <p:spPr>
          <a:xfrm>
            <a:off x="4593041" y="2956023"/>
            <a:ext cx="3716426" cy="830997"/>
          </a:xfrm>
          <a:prstGeom prst="rect">
            <a:avLst/>
          </a:prstGeom>
          <a:noFill/>
        </p:spPr>
        <p:txBody>
          <a:bodyPr wrap="square" rtlCol="0">
            <a:spAutoFit/>
          </a:bodyPr>
          <a:lstStyle/>
          <a:p>
            <a:r>
              <a:rPr lang="en-US" sz="4800" b="1" dirty="0" smtClean="0">
                <a:latin typeface="VNI-Avo" pitchFamily="2" charset="0"/>
                <a:cs typeface="Times New Roman" panose="02020603050405020304" pitchFamily="18" charset="0"/>
              </a:rPr>
              <a:t>h</a:t>
            </a:r>
            <a:r>
              <a:rPr lang="en-US" sz="4800" b="1" dirty="0" smtClean="0">
                <a:solidFill>
                  <a:srgbClr val="FF0000"/>
                </a:solidFill>
                <a:latin typeface="VNI-Avo" pitchFamily="2" charset="0"/>
                <a:cs typeface="Times New Roman" panose="02020603050405020304" pitchFamily="18" charset="0"/>
              </a:rPr>
              <a:t>uy</a:t>
            </a:r>
            <a:r>
              <a:rPr lang="en-US" sz="4800" b="1" dirty="0" smtClean="0">
                <a:latin typeface="VNI-Avo" pitchFamily="2" charset="0"/>
                <a:cs typeface="Times New Roman" panose="02020603050405020304" pitchFamily="18" charset="0"/>
              </a:rPr>
              <a:t> hieäu</a:t>
            </a:r>
            <a:endParaRPr lang="vi-VN" sz="4800" b="1" dirty="0">
              <a:latin typeface="Times New Roman" panose="02020603050405020304" pitchFamily="18" charset="0"/>
              <a:cs typeface="Times New Roman" panose="02020603050405020304" pitchFamily="18" charset="0"/>
            </a:endParaRPr>
          </a:p>
        </p:txBody>
      </p:sp>
      <p:sp>
        <p:nvSpPr>
          <p:cNvPr id="73" name="AutoShape 4" descr="COMBO 2 CÂY GIỐNG CHANH KHÔNG HẠT DÒNG QUẢ CHÙM SIÊU NĂNG SUẤT, CAM KẾT  GIỐNG CHUẨN | Lazada.vn"/>
          <p:cNvSpPr>
            <a:spLocks noChangeAspect="1" noChangeArrowheads="1"/>
          </p:cNvSpPr>
          <p:nvPr/>
        </p:nvSpPr>
        <p:spPr bwMode="auto">
          <a:xfrm>
            <a:off x="4250497" y="-8654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dirty="0"/>
          </a:p>
        </p:txBody>
      </p:sp>
      <p:sp>
        <p:nvSpPr>
          <p:cNvPr id="74" name="AutoShape 6" descr="COMBO 2 CÂY GIỐNG CHANH KHÔNG HẠT DÒNG QUẢ CHÙM SIÊU NĂNG SUẤT, CAM KẾT  GIỐNG CHUẨN | Lazada.vn"/>
          <p:cNvSpPr>
            <a:spLocks noChangeAspect="1" noChangeArrowheads="1"/>
          </p:cNvSpPr>
          <p:nvPr/>
        </p:nvSpPr>
        <p:spPr bwMode="auto">
          <a:xfrm>
            <a:off x="4402897" y="6585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dirty="0"/>
          </a:p>
        </p:txBody>
      </p:sp>
      <p:sp>
        <p:nvSpPr>
          <p:cNvPr id="75" name="AutoShape 8" descr="COMBO 2 CÂY GIỐNG CHANH KHÔNG HẠT DÒNG QUẢ CHÙM SIÊU NĂNG SUẤT, CAM KẾT  GIỐNG CHUẨN | Lazada.vn"/>
          <p:cNvSpPr>
            <a:spLocks noChangeAspect="1" noChangeArrowheads="1"/>
          </p:cNvSpPr>
          <p:nvPr/>
        </p:nvSpPr>
        <p:spPr bwMode="auto">
          <a:xfrm>
            <a:off x="4555297" y="21825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dirty="0"/>
          </a:p>
        </p:txBody>
      </p:sp>
      <p:sp>
        <p:nvSpPr>
          <p:cNvPr id="78" name="TextBox 77"/>
          <p:cNvSpPr txBox="1"/>
          <p:nvPr/>
        </p:nvSpPr>
        <p:spPr>
          <a:xfrm>
            <a:off x="8385717" y="3009588"/>
            <a:ext cx="3836432" cy="830997"/>
          </a:xfrm>
          <a:prstGeom prst="rect">
            <a:avLst/>
          </a:prstGeom>
          <a:noFill/>
        </p:spPr>
        <p:txBody>
          <a:bodyPr wrap="square" rtlCol="0">
            <a:spAutoFit/>
          </a:bodyPr>
          <a:lstStyle/>
          <a:p>
            <a:r>
              <a:rPr lang="en-US" sz="4800" b="1" dirty="0" smtClean="0">
                <a:latin typeface="VNI-Avo" pitchFamily="2" charset="0"/>
                <a:cs typeface="Times New Roman" panose="02020603050405020304" pitchFamily="18" charset="0"/>
              </a:rPr>
              <a:t>ñeâm</a:t>
            </a:r>
            <a:r>
              <a:rPr lang="en-US" sz="4800" b="1" dirty="0" smtClean="0">
                <a:solidFill>
                  <a:srgbClr val="FF0000"/>
                </a:solidFill>
                <a:latin typeface="VNI-Avo" pitchFamily="2" charset="0"/>
                <a:cs typeface="Times New Roman" panose="02020603050405020304" pitchFamily="18" charset="0"/>
              </a:rPr>
              <a:t> </a:t>
            </a:r>
            <a:r>
              <a:rPr lang="en-US" sz="4800" b="1" dirty="0" smtClean="0">
                <a:latin typeface="VNI-Avo" pitchFamily="2" charset="0"/>
                <a:cs typeface="Times New Roman" panose="02020603050405020304" pitchFamily="18" charset="0"/>
              </a:rPr>
              <a:t>kh</a:t>
            </a:r>
            <a:r>
              <a:rPr lang="en-US" sz="4800" b="1" dirty="0" smtClean="0">
                <a:solidFill>
                  <a:srgbClr val="FF0000"/>
                </a:solidFill>
                <a:latin typeface="VNI-Avo" pitchFamily="2" charset="0"/>
                <a:cs typeface="Times New Roman" panose="02020603050405020304" pitchFamily="18" charset="0"/>
              </a:rPr>
              <a:t>uya</a:t>
            </a:r>
            <a:endParaRPr lang="vi-VN" sz="4800" b="1" dirty="0">
              <a:latin typeface="Times New Roman" panose="02020603050405020304" pitchFamily="18" charset="0"/>
              <a:cs typeface="Times New Roman" panose="02020603050405020304" pitchFamily="18" charset="0"/>
            </a:endParaRPr>
          </a:p>
        </p:txBody>
      </p:sp>
      <p:sp>
        <p:nvSpPr>
          <p:cNvPr id="79" name="TextBox 78"/>
          <p:cNvSpPr txBox="1"/>
          <p:nvPr/>
        </p:nvSpPr>
        <p:spPr>
          <a:xfrm>
            <a:off x="10859156" y="4607584"/>
            <a:ext cx="1797244" cy="830997"/>
          </a:xfrm>
          <a:prstGeom prst="rect">
            <a:avLst/>
          </a:prstGeom>
          <a:noFill/>
        </p:spPr>
        <p:txBody>
          <a:bodyPr wrap="square" rtlCol="0">
            <a:spAutoFit/>
          </a:bodyPr>
          <a:lstStyle/>
          <a:p>
            <a:r>
              <a:rPr lang="en-US" sz="4800" b="1" dirty="0" err="1" smtClean="0">
                <a:solidFill>
                  <a:srgbClr val="FF0000"/>
                </a:solidFill>
                <a:latin typeface="VNI-Avo" pitchFamily="2" charset="0"/>
                <a:cs typeface="Times New Roman" panose="02020603050405020304" pitchFamily="18" charset="0"/>
              </a:rPr>
              <a:t>uya</a:t>
            </a:r>
            <a:r>
              <a:rPr lang="en-US" sz="4800" b="1" dirty="0" smtClean="0">
                <a:latin typeface="VNI-Avo" pitchFamily="2" charset="0"/>
                <a:cs typeface="Times New Roman" panose="02020603050405020304" pitchFamily="18" charset="0"/>
              </a:rPr>
              <a:t> </a:t>
            </a:r>
            <a:endParaRPr lang="vi-VN" sz="4800" b="1" dirty="0">
              <a:latin typeface="Times New Roman" panose="02020603050405020304" pitchFamily="18" charset="0"/>
              <a:cs typeface="Times New Roman" panose="02020603050405020304" pitchFamily="18" charset="0"/>
            </a:endParaRPr>
          </a:p>
        </p:txBody>
      </p:sp>
      <p:grpSp>
        <p:nvGrpSpPr>
          <p:cNvPr id="83" name="Group 82"/>
          <p:cNvGrpSpPr/>
          <p:nvPr/>
        </p:nvGrpSpPr>
        <p:grpSpPr>
          <a:xfrm>
            <a:off x="8062333" y="5921361"/>
            <a:ext cx="4085063" cy="627739"/>
            <a:chOff x="751862" y="5373786"/>
            <a:chExt cx="4038734" cy="806364"/>
          </a:xfrm>
        </p:grpSpPr>
        <p:sp>
          <p:nvSpPr>
            <p:cNvPr id="84" name="Rectangle 83"/>
            <p:cNvSpPr/>
            <p:nvPr/>
          </p:nvSpPr>
          <p:spPr>
            <a:xfrm>
              <a:off x="751862" y="5373862"/>
              <a:ext cx="811121" cy="806288"/>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smtClean="0">
                  <a:latin typeface="VNI-Avo" pitchFamily="2" charset="0"/>
                  <a:cs typeface="Times New Roman" panose="02020603050405020304" pitchFamily="18" charset="0"/>
                </a:rPr>
                <a:t>u</a:t>
              </a:r>
              <a:endParaRPr lang="vi-VN" sz="4400" dirty="0">
                <a:latin typeface="Times New Roman" panose="02020603050405020304" pitchFamily="18" charset="0"/>
                <a:cs typeface="Times New Roman" panose="02020603050405020304" pitchFamily="18" charset="0"/>
              </a:endParaRPr>
            </a:p>
          </p:txBody>
        </p:sp>
        <p:sp>
          <p:nvSpPr>
            <p:cNvPr id="85" name="Rectangle 84"/>
            <p:cNvSpPr/>
            <p:nvPr/>
          </p:nvSpPr>
          <p:spPr>
            <a:xfrm>
              <a:off x="1975974" y="5373786"/>
              <a:ext cx="953081" cy="80386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err="1" smtClean="0">
                  <a:latin typeface="VNI-Avo" pitchFamily="2" charset="0"/>
                  <a:cs typeface="Times New Roman" panose="02020603050405020304" pitchFamily="18" charset="0"/>
                </a:rPr>
                <a:t>ya</a:t>
              </a:r>
              <a:endParaRPr lang="vi-VN" sz="4400" dirty="0">
                <a:latin typeface="Times New Roman" panose="02020603050405020304" pitchFamily="18" charset="0"/>
                <a:cs typeface="Times New Roman" panose="02020603050405020304" pitchFamily="18" charset="0"/>
              </a:endParaRPr>
            </a:p>
          </p:txBody>
        </p:sp>
        <p:cxnSp>
          <p:nvCxnSpPr>
            <p:cNvPr id="86" name="Straight Connector 85"/>
            <p:cNvCxnSpPr>
              <a:stCxn id="84" idx="3"/>
              <a:endCxn id="85" idx="1"/>
            </p:cNvCxnSpPr>
            <p:nvPr/>
          </p:nvCxnSpPr>
          <p:spPr>
            <a:xfrm flipV="1">
              <a:off x="1562984" y="5775717"/>
              <a:ext cx="412990" cy="1288"/>
            </a:xfrm>
            <a:prstGeom prst="line">
              <a:avLst/>
            </a:prstGeom>
            <a:ln w="28575"/>
          </p:spPr>
          <p:style>
            <a:lnRef idx="1">
              <a:schemeClr val="dk1"/>
            </a:lnRef>
            <a:fillRef idx="0">
              <a:schemeClr val="dk1"/>
            </a:fillRef>
            <a:effectRef idx="0">
              <a:schemeClr val="dk1"/>
            </a:effectRef>
            <a:fontRef idx="minor">
              <a:schemeClr val="tx1"/>
            </a:fontRef>
          </p:style>
        </p:cxnSp>
        <p:sp>
          <p:nvSpPr>
            <p:cNvPr id="87" name="Rectangle 86"/>
            <p:cNvSpPr/>
            <p:nvPr/>
          </p:nvSpPr>
          <p:spPr>
            <a:xfrm>
              <a:off x="3363572" y="5373786"/>
              <a:ext cx="1427024" cy="80386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err="1" smtClean="0">
                  <a:latin typeface="VNI-Avo" pitchFamily="2" charset="0"/>
                  <a:cs typeface="Times New Roman" panose="02020603050405020304" pitchFamily="18" charset="0"/>
                </a:rPr>
                <a:t>uya</a:t>
              </a:r>
              <a:endParaRPr lang="vi-VN" sz="4400" dirty="0">
                <a:latin typeface="Times New Roman" panose="02020603050405020304" pitchFamily="18" charset="0"/>
                <a:cs typeface="Times New Roman" panose="02020603050405020304" pitchFamily="18" charset="0"/>
              </a:endParaRPr>
            </a:p>
          </p:txBody>
        </p:sp>
        <p:cxnSp>
          <p:nvCxnSpPr>
            <p:cNvPr id="88" name="Straight Arrow Connector 87"/>
            <p:cNvCxnSpPr/>
            <p:nvPr/>
          </p:nvCxnSpPr>
          <p:spPr>
            <a:xfrm>
              <a:off x="2935498" y="5775717"/>
              <a:ext cx="44457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sp>
        <p:nvSpPr>
          <p:cNvPr id="82" name="TextBox 81"/>
          <p:cNvSpPr txBox="1"/>
          <p:nvPr/>
        </p:nvSpPr>
        <p:spPr>
          <a:xfrm>
            <a:off x="11225819" y="4606473"/>
            <a:ext cx="1244956" cy="830997"/>
          </a:xfrm>
          <a:prstGeom prst="rect">
            <a:avLst/>
          </a:prstGeom>
          <a:noFill/>
        </p:spPr>
        <p:txBody>
          <a:bodyPr wrap="square" rtlCol="0">
            <a:spAutoFit/>
          </a:bodyPr>
          <a:lstStyle/>
          <a:p>
            <a:r>
              <a:rPr lang="en-US" sz="4800" b="1" dirty="0" err="1" smtClean="0">
                <a:solidFill>
                  <a:schemeClr val="accent6">
                    <a:lumMod val="50000"/>
                  </a:schemeClr>
                </a:solidFill>
                <a:latin typeface="VNI-Avo" pitchFamily="2" charset="0"/>
                <a:cs typeface="Times New Roman" panose="02020603050405020304" pitchFamily="18" charset="0"/>
              </a:rPr>
              <a:t>ya</a:t>
            </a:r>
            <a:endParaRPr lang="vi-VN" sz="48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81" name="TextBox 80"/>
          <p:cNvSpPr txBox="1"/>
          <p:nvPr/>
        </p:nvSpPr>
        <p:spPr>
          <a:xfrm>
            <a:off x="10862642" y="4596523"/>
            <a:ext cx="922575" cy="830997"/>
          </a:xfrm>
          <a:prstGeom prst="rect">
            <a:avLst/>
          </a:prstGeom>
          <a:noFill/>
        </p:spPr>
        <p:txBody>
          <a:bodyPr wrap="square" rtlCol="0">
            <a:spAutoFit/>
          </a:bodyPr>
          <a:lstStyle/>
          <a:p>
            <a:r>
              <a:rPr lang="en-US" sz="4800" b="1" dirty="0" smtClean="0">
                <a:solidFill>
                  <a:srgbClr val="0000FF"/>
                </a:solidFill>
                <a:latin typeface="VNI-Avo" pitchFamily="2" charset="0"/>
                <a:cs typeface="Times New Roman" panose="02020603050405020304" pitchFamily="18" charset="0"/>
              </a:rPr>
              <a:t>u</a:t>
            </a:r>
            <a:endParaRPr lang="vi-VN" sz="4800" b="1" dirty="0">
              <a:solidFill>
                <a:srgbClr val="0000FF"/>
              </a:solidFill>
              <a:latin typeface="Times New Roman" panose="02020603050405020304" pitchFamily="18" charset="0"/>
              <a:cs typeface="Times New Roman" panose="02020603050405020304" pitchFamily="18" charset="0"/>
            </a:endParaRPr>
          </a:p>
        </p:txBody>
      </p:sp>
      <p:sp>
        <p:nvSpPr>
          <p:cNvPr id="50" name="TextBox 49"/>
          <p:cNvSpPr txBox="1"/>
          <p:nvPr/>
        </p:nvSpPr>
        <p:spPr>
          <a:xfrm>
            <a:off x="10132083" y="3753073"/>
            <a:ext cx="2071460" cy="830997"/>
          </a:xfrm>
          <a:prstGeom prst="rect">
            <a:avLst/>
          </a:prstGeom>
          <a:noFill/>
        </p:spPr>
        <p:txBody>
          <a:bodyPr wrap="square" rtlCol="0">
            <a:spAutoFit/>
          </a:bodyPr>
          <a:lstStyle/>
          <a:p>
            <a:r>
              <a:rPr lang="en-US" sz="4800" b="1" dirty="0" err="1" smtClean="0">
                <a:latin typeface="VNI-Avo" pitchFamily="2" charset="0"/>
                <a:cs typeface="Times New Roman" panose="02020603050405020304" pitchFamily="18" charset="0"/>
              </a:rPr>
              <a:t>kh</a:t>
            </a:r>
            <a:r>
              <a:rPr lang="en-US" sz="4800" b="1" dirty="0" err="1" smtClean="0">
                <a:solidFill>
                  <a:srgbClr val="FF0000"/>
                </a:solidFill>
                <a:latin typeface="VNI-Avo" pitchFamily="2" charset="0"/>
                <a:cs typeface="Times New Roman" panose="02020603050405020304" pitchFamily="18" charset="0"/>
              </a:rPr>
              <a:t>uya</a:t>
            </a:r>
            <a:r>
              <a:rPr lang="en-US" sz="4800" b="1" dirty="0" smtClean="0">
                <a:solidFill>
                  <a:srgbClr val="FF0000"/>
                </a:solidFill>
                <a:latin typeface="VNI-Avo" pitchFamily="2" charset="0"/>
                <a:cs typeface="Times New Roman" panose="02020603050405020304" pitchFamily="18" charset="0"/>
              </a:rPr>
              <a:t> </a:t>
            </a:r>
            <a:endParaRPr lang="vi-VN" sz="4800" b="1" dirty="0">
              <a:solidFill>
                <a:srgbClr val="FF0000"/>
              </a:solidFill>
              <a:latin typeface="Times New Roman" panose="02020603050405020304" pitchFamily="18" charset="0"/>
              <a:cs typeface="Times New Roman" panose="02020603050405020304" pitchFamily="18" charset="0"/>
            </a:endParaRPr>
          </a:p>
        </p:txBody>
      </p:sp>
      <p:pic>
        <p:nvPicPr>
          <p:cNvPr id="55" name="Picture 54"/>
          <p:cNvPicPr>
            <a:picLocks noChangeAspect="1"/>
          </p:cNvPicPr>
          <p:nvPr/>
        </p:nvPicPr>
        <p:blipFill rotWithShape="1">
          <a:blip r:embed="rId2"/>
          <a:srcRect l="37841" t="17609" r="41634" b="60367"/>
          <a:stretch/>
        </p:blipFill>
        <p:spPr>
          <a:xfrm>
            <a:off x="206239" y="114302"/>
            <a:ext cx="3596805" cy="2852161"/>
          </a:xfrm>
          <a:prstGeom prst="roundRect">
            <a:avLst>
              <a:gd name="adj" fmla="val 16667"/>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6" name="Picture 55"/>
          <p:cNvPicPr>
            <a:picLocks noChangeAspect="1"/>
          </p:cNvPicPr>
          <p:nvPr/>
        </p:nvPicPr>
        <p:blipFill rotWithShape="1">
          <a:blip r:embed="rId3"/>
          <a:srcRect l="40909" t="16121" r="45147" b="59674"/>
          <a:stretch/>
        </p:blipFill>
        <p:spPr>
          <a:xfrm>
            <a:off x="4161288" y="221211"/>
            <a:ext cx="3607094" cy="2618798"/>
          </a:xfrm>
          <a:prstGeom prst="roundRect">
            <a:avLst>
              <a:gd name="adj" fmla="val 16667"/>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7" name="Picture 56"/>
          <p:cNvPicPr>
            <a:picLocks noChangeAspect="1"/>
          </p:cNvPicPr>
          <p:nvPr/>
        </p:nvPicPr>
        <p:blipFill rotWithShape="1">
          <a:blip r:embed="rId4"/>
          <a:srcRect l="23116" t="16815" r="49554" b="52034"/>
          <a:stretch/>
        </p:blipFill>
        <p:spPr>
          <a:xfrm>
            <a:off x="8345419" y="75483"/>
            <a:ext cx="3710296" cy="2932993"/>
          </a:xfrm>
          <a:prstGeom prst="roundRect">
            <a:avLst>
              <a:gd name="adj" fmla="val 16667"/>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026" name="Picture 2" descr="Hoa huệ"/>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3736" y="133815"/>
            <a:ext cx="12038264" cy="6568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36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heel(1)">
                                      <p:cBhvr>
                                        <p:cTn id="7" dur="75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dissolv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1026"/>
                                        </p:tgtEl>
                                      </p:cBhvr>
                                    </p:animEffect>
                                    <p:set>
                                      <p:cBhvr>
                                        <p:cTn id="17" dur="1" fill="hold">
                                          <p:stCondLst>
                                            <p:cond delay="499"/>
                                          </p:stCondLst>
                                        </p:cTn>
                                        <p:tgtEl>
                                          <p:spTgt spid="1026"/>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42" presetClass="path" presetSubtype="0" accel="50000" decel="50000" fill="hold" grpId="0" nodeType="withEffect">
                                  <p:stCondLst>
                                    <p:cond delay="0"/>
                                  </p:stCondLst>
                                  <p:childTnLst>
                                    <p:animMotion origin="layout" path="M -0.00078 -0.11412 L -2.91667E-6 0.00371 " pathEditMode="relative" rAng="0" ptsTypes="AA">
                                      <p:cBhvr>
                                        <p:cTn id="26" dur="1000" fill="hold"/>
                                        <p:tgtEl>
                                          <p:spTgt spid="8"/>
                                        </p:tgtEl>
                                        <p:attrNameLst>
                                          <p:attrName>ppt_x</p:attrName>
                                          <p:attrName>ppt_y</p:attrName>
                                        </p:attrNameLst>
                                      </p:cBhvr>
                                      <p:rCtr x="39" y="5880"/>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42" presetClass="path" presetSubtype="0" decel="10000" fill="hold" grpId="0" nodeType="withEffect">
                                  <p:stCondLst>
                                    <p:cond delay="0"/>
                                  </p:stCondLst>
                                  <p:childTnLst>
                                    <p:animMotion origin="layout" path="M 0.00547 -0.12338 L -1.25E-6 7.40741E-7 " pathEditMode="relative" rAng="0" ptsTypes="AA">
                                      <p:cBhvr>
                                        <p:cTn id="32" dur="1000" fill="hold"/>
                                        <p:tgtEl>
                                          <p:spTgt spid="10"/>
                                        </p:tgtEl>
                                        <p:attrNameLst>
                                          <p:attrName>ppt_x</p:attrName>
                                          <p:attrName>ppt_y</p:attrName>
                                        </p:attrNameLst>
                                      </p:cBhvr>
                                      <p:rCtr x="-13" y="6435"/>
                                    </p:animMotion>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27"/>
                                        </p:tgtEl>
                                        <p:attrNameLst>
                                          <p:attrName>style.visibility</p:attrName>
                                        </p:attrNameLst>
                                      </p:cBhvr>
                                      <p:to>
                                        <p:strVal val="hidden"/>
                                      </p:to>
                                    </p:set>
                                  </p:childTnLst>
                                </p:cTn>
                              </p:par>
                              <p:par>
                                <p:cTn id="42" presetID="10" presetClass="entr" presetSubtype="0"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26"/>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62"/>
                                        </p:tgtEl>
                                        <p:attrNameLst>
                                          <p:attrName>style.visibility</p:attrName>
                                        </p:attrNameLst>
                                      </p:cBhvr>
                                      <p:to>
                                        <p:strVal val="visible"/>
                                      </p:to>
                                    </p:set>
                                    <p:animEffect transition="in" filter="checkerboard(across)">
                                      <p:cBhvr>
                                        <p:cTn id="57" dur="500"/>
                                        <p:tgtEl>
                                          <p:spTgt spid="62"/>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blinds(horizontal)">
                                      <p:cBhvr>
                                        <p:cTn id="62" dur="500"/>
                                        <p:tgtEl>
                                          <p:spTgt spid="68"/>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box(in)">
                                      <p:cBhvr>
                                        <p:cTn id="67" dur="500"/>
                                        <p:tgtEl>
                                          <p:spTgt spid="69"/>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70"/>
                                        </p:tgtEl>
                                        <p:attrNameLst>
                                          <p:attrName>style.visibility</p:attrName>
                                        </p:attrNameLst>
                                      </p:cBhvr>
                                      <p:to>
                                        <p:strVal val="visible"/>
                                      </p:to>
                                    </p:set>
                                    <p:animEffect transition="in" filter="box(in)">
                                      <p:cBhvr>
                                        <p:cTn id="72" dur="500"/>
                                        <p:tgtEl>
                                          <p:spTgt spid="70"/>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xit" presetSubtype="10" fill="hold" grpId="1" nodeType="clickEffect">
                                  <p:stCondLst>
                                    <p:cond delay="0"/>
                                  </p:stCondLst>
                                  <p:childTnLst>
                                    <p:animEffect transition="out" filter="checkerboard(across)">
                                      <p:cBhvr>
                                        <p:cTn id="76" dur="500"/>
                                        <p:tgtEl>
                                          <p:spTgt spid="69"/>
                                        </p:tgtEl>
                                      </p:cBhvr>
                                    </p:animEffect>
                                    <p:set>
                                      <p:cBhvr>
                                        <p:cTn id="77" dur="1" fill="hold">
                                          <p:stCondLst>
                                            <p:cond delay="499"/>
                                          </p:stCondLst>
                                        </p:cTn>
                                        <p:tgtEl>
                                          <p:spTgt spid="69"/>
                                        </p:tgtEl>
                                        <p:attrNameLst>
                                          <p:attrName>style.visibility</p:attrName>
                                        </p:attrNameLst>
                                      </p:cBhvr>
                                      <p:to>
                                        <p:strVal val="hidden"/>
                                      </p:to>
                                    </p:set>
                                  </p:childTnLst>
                                </p:cTn>
                              </p:par>
                              <p:par>
                                <p:cTn id="78" presetID="5" presetClass="exit" presetSubtype="10" fill="hold" grpId="1" nodeType="withEffect">
                                  <p:stCondLst>
                                    <p:cond delay="0"/>
                                  </p:stCondLst>
                                  <p:childTnLst>
                                    <p:animEffect transition="out" filter="checkerboard(across)">
                                      <p:cBhvr>
                                        <p:cTn id="79" dur="500"/>
                                        <p:tgtEl>
                                          <p:spTgt spid="70"/>
                                        </p:tgtEl>
                                      </p:cBhvr>
                                    </p:animEffect>
                                    <p:set>
                                      <p:cBhvr>
                                        <p:cTn id="80" dur="1" fill="hold">
                                          <p:stCondLst>
                                            <p:cond delay="499"/>
                                          </p:stCondLst>
                                        </p:cTn>
                                        <p:tgtEl>
                                          <p:spTgt spid="70"/>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2" presetClass="entr" presetSubtype="4" fill="hold" grpId="0" nodeType="click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slide(fromBottom)">
                                      <p:cBhvr>
                                        <p:cTn id="85" dur="500"/>
                                        <p:tgtEl>
                                          <p:spTgt spid="60"/>
                                        </p:tgtEl>
                                      </p:cBhvr>
                                    </p:animEffect>
                                  </p:childTnLst>
                                </p:cTn>
                              </p:par>
                            </p:childTnLst>
                          </p:cTn>
                        </p:par>
                      </p:childTnLst>
                    </p:cTn>
                  </p:par>
                  <p:par>
                    <p:cTn id="86" fill="hold">
                      <p:stCondLst>
                        <p:cond delay="indefinite"/>
                      </p:stCondLst>
                      <p:childTnLst>
                        <p:par>
                          <p:cTn id="87" fill="hold">
                            <p:stCondLst>
                              <p:cond delay="0"/>
                            </p:stCondLst>
                            <p:childTnLst>
                              <p:par>
                                <p:cTn id="88" presetID="12" presetClass="entr" presetSubtype="4" fill="hold" grpId="0" nodeType="clickEffect">
                                  <p:stCondLst>
                                    <p:cond delay="0"/>
                                  </p:stCondLst>
                                  <p:childTnLst>
                                    <p:set>
                                      <p:cBhvr>
                                        <p:cTn id="89" dur="1" fill="hold">
                                          <p:stCondLst>
                                            <p:cond delay="0"/>
                                          </p:stCondLst>
                                        </p:cTn>
                                        <p:tgtEl>
                                          <p:spTgt spid="71"/>
                                        </p:tgtEl>
                                        <p:attrNameLst>
                                          <p:attrName>style.visibility</p:attrName>
                                        </p:attrNameLst>
                                      </p:cBhvr>
                                      <p:to>
                                        <p:strVal val="visible"/>
                                      </p:to>
                                    </p:set>
                                    <p:animEffect transition="in" filter="slide(fromBottom)">
                                      <p:cBhvr>
                                        <p:cTn id="90" dur="500"/>
                                        <p:tgtEl>
                                          <p:spTgt spid="71"/>
                                        </p:tgtEl>
                                      </p:cBhvr>
                                    </p:animEffect>
                                  </p:childTnLst>
                                </p:cTn>
                              </p:par>
                            </p:childTnLst>
                          </p:cTn>
                        </p:par>
                      </p:childTnLst>
                    </p:cTn>
                  </p:par>
                  <p:par>
                    <p:cTn id="91" fill="hold">
                      <p:stCondLst>
                        <p:cond delay="indefinite"/>
                      </p:stCondLst>
                      <p:childTnLst>
                        <p:par>
                          <p:cTn id="92" fill="hold">
                            <p:stCondLst>
                              <p:cond delay="0"/>
                            </p:stCondLst>
                            <p:childTnLst>
                              <p:par>
                                <p:cTn id="93" presetID="5" presetClass="entr" presetSubtype="10" fill="hold" nodeType="click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checkerboard(across)">
                                      <p:cBhvr>
                                        <p:cTn id="95" dur="500"/>
                                        <p:tgtEl>
                                          <p:spTgt spid="56"/>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nodeType="clickEffect">
                                  <p:stCondLst>
                                    <p:cond delay="0"/>
                                  </p:stCondLst>
                                  <p:childTnLst>
                                    <p:set>
                                      <p:cBhvr>
                                        <p:cTn id="99" dur="1" fill="hold">
                                          <p:stCondLst>
                                            <p:cond delay="0"/>
                                          </p:stCondLst>
                                        </p:cTn>
                                        <p:tgtEl>
                                          <p:spTgt spid="57"/>
                                        </p:tgtEl>
                                        <p:attrNameLst>
                                          <p:attrName>style.visibility</p:attrName>
                                        </p:attrNameLst>
                                      </p:cBhvr>
                                      <p:to>
                                        <p:strVal val="visible"/>
                                      </p:to>
                                    </p:set>
                                    <p:animEffect transition="in" filter="blinds(horizontal)">
                                      <p:cBhvr>
                                        <p:cTn id="100" dur="500"/>
                                        <p:tgtEl>
                                          <p:spTgt spid="57"/>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wipe(down)">
                                      <p:cBhvr>
                                        <p:cTn id="105" dur="500"/>
                                        <p:tgtEl>
                                          <p:spTgt spid="78"/>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4" fill="hold" grpId="0" nodeType="clickEffect">
                                  <p:stCondLst>
                                    <p:cond delay="0"/>
                                  </p:stCondLst>
                                  <p:childTnLst>
                                    <p:set>
                                      <p:cBhvr>
                                        <p:cTn id="109" dur="1" fill="hold">
                                          <p:stCondLst>
                                            <p:cond delay="0"/>
                                          </p:stCondLst>
                                        </p:cTn>
                                        <p:tgtEl>
                                          <p:spTgt spid="50"/>
                                        </p:tgtEl>
                                        <p:attrNameLst>
                                          <p:attrName>style.visibility</p:attrName>
                                        </p:attrNameLst>
                                      </p:cBhvr>
                                      <p:to>
                                        <p:strVal val="visible"/>
                                      </p:to>
                                    </p:set>
                                    <p:animEffect transition="in" filter="wipe(down)">
                                      <p:cBhvr>
                                        <p:cTn id="110" dur="500"/>
                                        <p:tgtEl>
                                          <p:spTgt spid="50"/>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4" fill="hold" grpId="0" nodeType="clickEffect">
                                  <p:stCondLst>
                                    <p:cond delay="0"/>
                                  </p:stCondLst>
                                  <p:childTnLst>
                                    <p:set>
                                      <p:cBhvr>
                                        <p:cTn id="114" dur="1" fill="hold">
                                          <p:stCondLst>
                                            <p:cond delay="0"/>
                                          </p:stCondLst>
                                        </p:cTn>
                                        <p:tgtEl>
                                          <p:spTgt spid="79"/>
                                        </p:tgtEl>
                                        <p:attrNameLst>
                                          <p:attrName>style.visibility</p:attrName>
                                        </p:attrNameLst>
                                      </p:cBhvr>
                                      <p:to>
                                        <p:strVal val="visible"/>
                                      </p:to>
                                    </p:set>
                                    <p:animEffect transition="in" filter="wipe(down)">
                                      <p:cBhvr>
                                        <p:cTn id="115" dur="500"/>
                                        <p:tgtEl>
                                          <p:spTgt spid="79"/>
                                        </p:tgtEl>
                                      </p:cBhvr>
                                    </p:animEffect>
                                  </p:childTnLst>
                                </p:cTn>
                              </p:par>
                            </p:childTnLst>
                          </p:cTn>
                        </p:par>
                      </p:childTnLst>
                    </p:cTn>
                  </p:par>
                  <p:par>
                    <p:cTn id="116" fill="hold">
                      <p:stCondLst>
                        <p:cond delay="indefinite"/>
                      </p:stCondLst>
                      <p:childTnLst>
                        <p:par>
                          <p:cTn id="117" fill="hold">
                            <p:stCondLst>
                              <p:cond delay="0"/>
                            </p:stCondLst>
                            <p:childTnLst>
                              <p:par>
                                <p:cTn id="118" presetID="4" presetClass="entr" presetSubtype="16" fill="hold" grpId="0" nodeType="clickEffect">
                                  <p:stCondLst>
                                    <p:cond delay="0"/>
                                  </p:stCondLst>
                                  <p:childTnLst>
                                    <p:set>
                                      <p:cBhvr>
                                        <p:cTn id="119" dur="1" fill="hold">
                                          <p:stCondLst>
                                            <p:cond delay="0"/>
                                          </p:stCondLst>
                                        </p:cTn>
                                        <p:tgtEl>
                                          <p:spTgt spid="81"/>
                                        </p:tgtEl>
                                        <p:attrNameLst>
                                          <p:attrName>style.visibility</p:attrName>
                                        </p:attrNameLst>
                                      </p:cBhvr>
                                      <p:to>
                                        <p:strVal val="visible"/>
                                      </p:to>
                                    </p:set>
                                    <p:animEffect transition="in" filter="box(in)">
                                      <p:cBhvr>
                                        <p:cTn id="120" dur="500"/>
                                        <p:tgtEl>
                                          <p:spTgt spid="81"/>
                                        </p:tgtEl>
                                      </p:cBhvr>
                                    </p:animEffect>
                                  </p:childTnLst>
                                </p:cTn>
                              </p:par>
                            </p:childTnLst>
                          </p:cTn>
                        </p:par>
                      </p:childTnLst>
                    </p:cTn>
                  </p:par>
                  <p:par>
                    <p:cTn id="121" fill="hold">
                      <p:stCondLst>
                        <p:cond delay="indefinite"/>
                      </p:stCondLst>
                      <p:childTnLst>
                        <p:par>
                          <p:cTn id="122" fill="hold">
                            <p:stCondLst>
                              <p:cond delay="0"/>
                            </p:stCondLst>
                            <p:childTnLst>
                              <p:par>
                                <p:cTn id="123" presetID="4" presetClass="entr" presetSubtype="16" fill="hold" grpId="0" nodeType="clickEffect">
                                  <p:stCondLst>
                                    <p:cond delay="0"/>
                                  </p:stCondLst>
                                  <p:childTnLst>
                                    <p:set>
                                      <p:cBhvr>
                                        <p:cTn id="124" dur="1" fill="hold">
                                          <p:stCondLst>
                                            <p:cond delay="0"/>
                                          </p:stCondLst>
                                        </p:cTn>
                                        <p:tgtEl>
                                          <p:spTgt spid="82"/>
                                        </p:tgtEl>
                                        <p:attrNameLst>
                                          <p:attrName>style.visibility</p:attrName>
                                        </p:attrNameLst>
                                      </p:cBhvr>
                                      <p:to>
                                        <p:strVal val="visible"/>
                                      </p:to>
                                    </p:set>
                                    <p:animEffect transition="in" filter="box(in)">
                                      <p:cBhvr>
                                        <p:cTn id="125" dur="500"/>
                                        <p:tgtEl>
                                          <p:spTgt spid="82"/>
                                        </p:tgtEl>
                                      </p:cBhvr>
                                    </p:animEffect>
                                  </p:childTnLst>
                                </p:cTn>
                              </p:par>
                            </p:childTnLst>
                          </p:cTn>
                        </p:par>
                      </p:childTnLst>
                    </p:cTn>
                  </p:par>
                  <p:par>
                    <p:cTn id="126" fill="hold">
                      <p:stCondLst>
                        <p:cond delay="indefinite"/>
                      </p:stCondLst>
                      <p:childTnLst>
                        <p:par>
                          <p:cTn id="127" fill="hold">
                            <p:stCondLst>
                              <p:cond delay="0"/>
                            </p:stCondLst>
                            <p:childTnLst>
                              <p:par>
                                <p:cTn id="128" presetID="5" presetClass="exit" presetSubtype="10" fill="hold" grpId="1" nodeType="clickEffect">
                                  <p:stCondLst>
                                    <p:cond delay="0"/>
                                  </p:stCondLst>
                                  <p:childTnLst>
                                    <p:animEffect transition="out" filter="checkerboard(across)">
                                      <p:cBhvr>
                                        <p:cTn id="129" dur="500"/>
                                        <p:tgtEl>
                                          <p:spTgt spid="81"/>
                                        </p:tgtEl>
                                      </p:cBhvr>
                                    </p:animEffect>
                                    <p:set>
                                      <p:cBhvr>
                                        <p:cTn id="130" dur="1" fill="hold">
                                          <p:stCondLst>
                                            <p:cond delay="499"/>
                                          </p:stCondLst>
                                        </p:cTn>
                                        <p:tgtEl>
                                          <p:spTgt spid="81"/>
                                        </p:tgtEl>
                                        <p:attrNameLst>
                                          <p:attrName>style.visibility</p:attrName>
                                        </p:attrNameLst>
                                      </p:cBhvr>
                                      <p:to>
                                        <p:strVal val="hidden"/>
                                      </p:to>
                                    </p:set>
                                  </p:childTnLst>
                                </p:cTn>
                              </p:par>
                              <p:par>
                                <p:cTn id="131" presetID="5" presetClass="exit" presetSubtype="10" fill="hold" grpId="1" nodeType="withEffect">
                                  <p:stCondLst>
                                    <p:cond delay="0"/>
                                  </p:stCondLst>
                                  <p:childTnLst>
                                    <p:animEffect transition="out" filter="checkerboard(across)">
                                      <p:cBhvr>
                                        <p:cTn id="132" dur="500"/>
                                        <p:tgtEl>
                                          <p:spTgt spid="82"/>
                                        </p:tgtEl>
                                      </p:cBhvr>
                                    </p:animEffect>
                                    <p:set>
                                      <p:cBhvr>
                                        <p:cTn id="133" dur="1" fill="hold">
                                          <p:stCondLst>
                                            <p:cond delay="499"/>
                                          </p:stCondLst>
                                        </p:cTn>
                                        <p:tgtEl>
                                          <p:spTgt spid="82"/>
                                        </p:tgtEl>
                                        <p:attrNameLst>
                                          <p:attrName>style.visibility</p:attrName>
                                        </p:attrNameLst>
                                      </p:cBhvr>
                                      <p:to>
                                        <p:strVal val="hidden"/>
                                      </p:to>
                                    </p:set>
                                  </p:childTnLst>
                                </p:cTn>
                              </p:par>
                            </p:childTnLst>
                          </p:cTn>
                        </p:par>
                      </p:childTnLst>
                    </p:cTn>
                  </p:par>
                  <p:par>
                    <p:cTn id="134" fill="hold">
                      <p:stCondLst>
                        <p:cond delay="indefinite"/>
                      </p:stCondLst>
                      <p:childTnLst>
                        <p:par>
                          <p:cTn id="135" fill="hold">
                            <p:stCondLst>
                              <p:cond delay="0"/>
                            </p:stCondLst>
                            <p:childTnLst>
                              <p:par>
                                <p:cTn id="136" presetID="5" presetClass="entr" presetSubtype="10" fill="hold" nodeType="clickEffect">
                                  <p:stCondLst>
                                    <p:cond delay="0"/>
                                  </p:stCondLst>
                                  <p:childTnLst>
                                    <p:set>
                                      <p:cBhvr>
                                        <p:cTn id="137" dur="1" fill="hold">
                                          <p:stCondLst>
                                            <p:cond delay="0"/>
                                          </p:stCondLst>
                                        </p:cTn>
                                        <p:tgtEl>
                                          <p:spTgt spid="83"/>
                                        </p:tgtEl>
                                        <p:attrNameLst>
                                          <p:attrName>style.visibility</p:attrName>
                                        </p:attrNameLst>
                                      </p:cBhvr>
                                      <p:to>
                                        <p:strVal val="visible"/>
                                      </p:to>
                                    </p:set>
                                    <p:animEffect transition="in" filter="checkerboard(across)">
                                      <p:cBhvr>
                                        <p:cTn id="138"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P spid="10" grpId="0"/>
      <p:bldP spid="10" grpId="1"/>
      <p:bldP spid="26" grpId="0"/>
      <p:bldP spid="26" grpId="1"/>
      <p:bldP spid="27" grpId="0"/>
      <p:bldP spid="27" grpId="1"/>
      <p:bldP spid="60" grpId="0"/>
      <p:bldP spid="68" grpId="0"/>
      <p:bldP spid="69" grpId="0"/>
      <p:bldP spid="69" grpId="1"/>
      <p:bldP spid="70" grpId="0"/>
      <p:bldP spid="70" grpId="1"/>
      <p:bldP spid="71" grpId="0"/>
      <p:bldP spid="78" grpId="0"/>
      <p:bldP spid="79" grpId="0"/>
      <p:bldP spid="82" grpId="0"/>
      <p:bldP spid="82" grpId="1"/>
      <p:bldP spid="81" grpId="0"/>
      <p:bldP spid="81" grpId="1"/>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2374468" y="1097280"/>
            <a:ext cx="7196201" cy="3631763"/>
          </a:xfrm>
          <a:prstGeom prst="rect">
            <a:avLst/>
          </a:prstGeom>
          <a:noFill/>
        </p:spPr>
        <p:txBody>
          <a:bodyPr wrap="none" rtlCol="0">
            <a:spAutoFit/>
          </a:bodyPr>
          <a:lstStyle/>
          <a:p>
            <a:pPr algn="ctr"/>
            <a:r>
              <a:rPr lang="en-US" sz="11500" b="1" dirty="0" smtClean="0">
                <a:solidFill>
                  <a:srgbClr val="0000FF"/>
                </a:solidFill>
                <a:latin typeface="VNI-Avo" pitchFamily="2" charset="0"/>
              </a:rPr>
              <a:t>Ñoïc töø </a:t>
            </a:r>
          </a:p>
          <a:p>
            <a:pPr algn="ctr"/>
            <a:r>
              <a:rPr lang="en-US" sz="11500" b="1" dirty="0" smtClean="0">
                <a:solidFill>
                  <a:srgbClr val="0000FF"/>
                </a:solidFill>
                <a:latin typeface="VNI-Avo" pitchFamily="2" charset="0"/>
              </a:rPr>
              <a:t>öùng duïng</a:t>
            </a:r>
            <a:endParaRPr lang="vi-VN" sz="11500" b="1" dirty="0">
              <a:solidFill>
                <a:srgbClr val="0000FF"/>
              </a:solidFill>
            </a:endParaRPr>
          </a:p>
        </p:txBody>
      </p:sp>
    </p:spTree>
    <p:extLst>
      <p:ext uri="{BB962C8B-B14F-4D97-AF65-F5344CB8AC3E}">
        <p14:creationId xmlns:p14="http://schemas.microsoft.com/office/powerpoint/2010/main" val="1432381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Ghim của Nguyenthile trên 长草颜团子 Budding Pop | Đang yêu, Mèo kitty, Mèo c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39508" y="5202005"/>
            <a:ext cx="1642140" cy="16421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86376" y="2732975"/>
            <a:ext cx="4285147" cy="769441"/>
          </a:xfrm>
          <a:prstGeom prst="rect">
            <a:avLst/>
          </a:prstGeom>
          <a:noFill/>
        </p:spPr>
        <p:txBody>
          <a:bodyPr wrap="none" rtlCol="0">
            <a:spAutoFit/>
          </a:bodyPr>
          <a:lstStyle/>
          <a:p>
            <a:r>
              <a:rPr lang="en-US" sz="4400" b="1" dirty="0" smtClean="0">
                <a:latin typeface="VNI-Avo" pitchFamily="2" charset="0"/>
                <a:cs typeface="Times New Roman" panose="02020603050405020304" pitchFamily="18" charset="0"/>
              </a:rPr>
              <a:t>Khueâ Vaên Caùc</a:t>
            </a:r>
            <a:endParaRPr lang="vi-VN" sz="44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8398052" y="2665769"/>
            <a:ext cx="3237573" cy="769441"/>
          </a:xfrm>
          <a:prstGeom prst="rect">
            <a:avLst/>
          </a:prstGeom>
          <a:noFill/>
        </p:spPr>
        <p:txBody>
          <a:bodyPr wrap="square" rtlCol="0">
            <a:spAutoFit/>
          </a:bodyPr>
          <a:lstStyle/>
          <a:p>
            <a:r>
              <a:rPr lang="en-US" sz="4400" b="1" dirty="0" smtClean="0">
                <a:latin typeface="VNI-Avo" pitchFamily="2" charset="0"/>
                <a:cs typeface="Times New Roman" panose="02020603050405020304" pitchFamily="18" charset="0"/>
              </a:rPr>
              <a:t>thuûy thuû</a:t>
            </a:r>
            <a:endParaRPr lang="vi-VN" sz="44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041523" y="6047645"/>
            <a:ext cx="2462534" cy="769441"/>
          </a:xfrm>
          <a:prstGeom prst="rect">
            <a:avLst/>
          </a:prstGeom>
          <a:noFill/>
        </p:spPr>
        <p:txBody>
          <a:bodyPr wrap="none" rtlCol="0">
            <a:spAutoFit/>
          </a:bodyPr>
          <a:lstStyle/>
          <a:p>
            <a:r>
              <a:rPr lang="en-US" sz="4400" b="1" dirty="0" smtClean="0">
                <a:latin typeface="VNI-Avo" pitchFamily="2" charset="0"/>
                <a:cs typeface="Times New Roman" panose="02020603050405020304" pitchFamily="18" charset="0"/>
              </a:rPr>
              <a:t>khuy aùo</a:t>
            </a:r>
            <a:endParaRPr lang="vi-VN" sz="48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7538224" y="6032804"/>
            <a:ext cx="4405189" cy="769441"/>
          </a:xfrm>
          <a:prstGeom prst="rect">
            <a:avLst/>
          </a:prstGeom>
          <a:noFill/>
        </p:spPr>
        <p:txBody>
          <a:bodyPr wrap="square" rtlCol="0">
            <a:spAutoFit/>
          </a:bodyPr>
          <a:lstStyle/>
          <a:p>
            <a:r>
              <a:rPr lang="en-US" sz="4400" b="1" dirty="0" smtClean="0">
                <a:latin typeface="VNI-Avo" pitchFamily="2" charset="0"/>
                <a:cs typeface="Times New Roman" panose="02020603050405020304" pitchFamily="18" charset="0"/>
              </a:rPr>
              <a:t>pheùc mô tuya</a:t>
            </a:r>
            <a:endParaRPr lang="vi-VN" sz="4400" b="1" dirty="0">
              <a:latin typeface="Times New Roman" panose="02020603050405020304" pitchFamily="18" charset="0"/>
              <a:cs typeface="Times New Roman" panose="02020603050405020304" pitchFamily="18" charset="0"/>
            </a:endParaRPr>
          </a:p>
        </p:txBody>
      </p:sp>
      <p:pic>
        <p:nvPicPr>
          <p:cNvPr id="9" name="Picture 8" descr="Ghim của Nguyenthile trên 长草颜团子 Budding Pop | Đang yêu, Mèo kitty, Mèo c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39508" y="5202005"/>
            <a:ext cx="1642140" cy="1642140"/>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6" descr="CON LẬT ĐẬT LUÔN BIẾT ĐỨNG DẬY MỖI KHI BỊ VẤP NGÃ"/>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sz="2000"/>
          </a:p>
        </p:txBody>
      </p:sp>
      <p:pic>
        <p:nvPicPr>
          <p:cNvPr id="14" name="Picture 13"/>
          <p:cNvPicPr>
            <a:picLocks noChangeAspect="1"/>
          </p:cNvPicPr>
          <p:nvPr/>
        </p:nvPicPr>
        <p:blipFill rotWithShape="1">
          <a:blip r:embed="rId3"/>
          <a:srcRect l="31315" t="17510" r="28303" b="34673"/>
          <a:stretch/>
        </p:blipFill>
        <p:spPr>
          <a:xfrm>
            <a:off x="848242" y="192730"/>
            <a:ext cx="4386847" cy="2474665"/>
          </a:xfrm>
          <a:prstGeom prst="roundRect">
            <a:avLst>
              <a:gd name="adj" fmla="val 16667"/>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5" name="Picture 14"/>
          <p:cNvPicPr>
            <a:picLocks noChangeAspect="1"/>
          </p:cNvPicPr>
          <p:nvPr/>
        </p:nvPicPr>
        <p:blipFill rotWithShape="1">
          <a:blip r:embed="rId4"/>
          <a:srcRect l="28916" t="18006" r="27913" b="34574"/>
          <a:stretch/>
        </p:blipFill>
        <p:spPr>
          <a:xfrm>
            <a:off x="7342095" y="160337"/>
            <a:ext cx="4293530" cy="2505432"/>
          </a:xfrm>
          <a:prstGeom prst="roundRect">
            <a:avLst>
              <a:gd name="adj" fmla="val 16667"/>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6" name="Picture 15"/>
          <p:cNvPicPr>
            <a:picLocks noChangeAspect="1"/>
          </p:cNvPicPr>
          <p:nvPr/>
        </p:nvPicPr>
        <p:blipFill rotWithShape="1">
          <a:blip r:embed="rId5"/>
          <a:srcRect l="35443" t="19692" r="30311" b="35863"/>
          <a:stretch/>
        </p:blipFill>
        <p:spPr>
          <a:xfrm>
            <a:off x="1011879" y="3550024"/>
            <a:ext cx="4293530" cy="2497621"/>
          </a:xfrm>
          <a:prstGeom prst="roundRect">
            <a:avLst>
              <a:gd name="adj" fmla="val 16667"/>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1" name="Picture 20"/>
          <p:cNvPicPr>
            <a:picLocks noChangeAspect="1"/>
          </p:cNvPicPr>
          <p:nvPr/>
        </p:nvPicPr>
        <p:blipFill rotWithShape="1">
          <a:blip r:embed="rId6"/>
          <a:srcRect l="29029" t="20188" r="29251" b="36359"/>
          <a:stretch/>
        </p:blipFill>
        <p:spPr>
          <a:xfrm>
            <a:off x="7302403" y="3579897"/>
            <a:ext cx="4373381" cy="2467748"/>
          </a:xfrm>
          <a:prstGeom prst="roundRect">
            <a:avLst>
              <a:gd name="adj" fmla="val 16667"/>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7" name="TextBox 16"/>
          <p:cNvSpPr txBox="1"/>
          <p:nvPr/>
        </p:nvSpPr>
        <p:spPr>
          <a:xfrm>
            <a:off x="993826" y="2723934"/>
            <a:ext cx="4285147" cy="769441"/>
          </a:xfrm>
          <a:prstGeom prst="rect">
            <a:avLst/>
          </a:prstGeom>
          <a:noFill/>
        </p:spPr>
        <p:txBody>
          <a:bodyPr wrap="none" rtlCol="0">
            <a:spAutoFit/>
          </a:bodyPr>
          <a:lstStyle/>
          <a:p>
            <a:r>
              <a:rPr lang="en-US" sz="4400" b="1" dirty="0" smtClean="0">
                <a:latin typeface="VNI-Avo" pitchFamily="2" charset="0"/>
                <a:cs typeface="Times New Roman" panose="02020603050405020304" pitchFamily="18" charset="0"/>
              </a:rPr>
              <a:t>Kh</a:t>
            </a:r>
            <a:r>
              <a:rPr lang="en-US" sz="4400" b="1" dirty="0" smtClean="0">
                <a:solidFill>
                  <a:srgbClr val="7030A0"/>
                </a:solidFill>
                <a:latin typeface="VNI-Avo" pitchFamily="2" charset="0"/>
                <a:cs typeface="Times New Roman" panose="02020603050405020304" pitchFamily="18" charset="0"/>
              </a:rPr>
              <a:t>ueâ</a:t>
            </a:r>
            <a:r>
              <a:rPr lang="en-US" sz="4400" b="1" dirty="0" smtClean="0">
                <a:latin typeface="VNI-Avo" pitchFamily="2" charset="0"/>
                <a:cs typeface="Times New Roman" panose="02020603050405020304" pitchFamily="18" charset="0"/>
              </a:rPr>
              <a:t> Vaên Caùc</a:t>
            </a:r>
            <a:endParaRPr lang="vi-VN" sz="4400"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8394351" y="2667879"/>
            <a:ext cx="3237573" cy="769441"/>
          </a:xfrm>
          <a:prstGeom prst="rect">
            <a:avLst/>
          </a:prstGeom>
          <a:noFill/>
        </p:spPr>
        <p:txBody>
          <a:bodyPr wrap="square" rtlCol="0">
            <a:spAutoFit/>
          </a:bodyPr>
          <a:lstStyle/>
          <a:p>
            <a:r>
              <a:rPr lang="en-US" sz="4400" b="1" dirty="0" smtClean="0">
                <a:latin typeface="VNI-Avo" pitchFamily="2" charset="0"/>
                <a:cs typeface="Times New Roman" panose="02020603050405020304" pitchFamily="18" charset="0"/>
              </a:rPr>
              <a:t>th</a:t>
            </a:r>
            <a:r>
              <a:rPr lang="en-US" sz="4400" b="1" dirty="0" smtClean="0">
                <a:solidFill>
                  <a:schemeClr val="accent2">
                    <a:lumMod val="75000"/>
                  </a:schemeClr>
                </a:solidFill>
                <a:latin typeface="VNI-Avo" pitchFamily="2" charset="0"/>
                <a:cs typeface="Times New Roman" panose="02020603050405020304" pitchFamily="18" charset="0"/>
              </a:rPr>
              <a:t>uûy</a:t>
            </a:r>
            <a:r>
              <a:rPr lang="en-US" sz="4400" b="1" dirty="0" smtClean="0">
                <a:latin typeface="VNI-Avo" pitchFamily="2" charset="0"/>
                <a:cs typeface="Times New Roman" panose="02020603050405020304" pitchFamily="18" charset="0"/>
              </a:rPr>
              <a:t> thuû</a:t>
            </a:r>
            <a:endParaRPr lang="vi-VN" sz="4400" b="1"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2048973" y="6038604"/>
            <a:ext cx="2462534" cy="769441"/>
          </a:xfrm>
          <a:prstGeom prst="rect">
            <a:avLst/>
          </a:prstGeom>
          <a:noFill/>
        </p:spPr>
        <p:txBody>
          <a:bodyPr wrap="none" rtlCol="0">
            <a:spAutoFit/>
          </a:bodyPr>
          <a:lstStyle/>
          <a:p>
            <a:r>
              <a:rPr lang="en-US" sz="4400" b="1" dirty="0" smtClean="0">
                <a:latin typeface="VNI-Avo" pitchFamily="2" charset="0"/>
                <a:cs typeface="Times New Roman" panose="02020603050405020304" pitchFamily="18" charset="0"/>
              </a:rPr>
              <a:t>kh</a:t>
            </a:r>
            <a:r>
              <a:rPr lang="en-US" sz="4400" b="1" dirty="0" smtClean="0">
                <a:solidFill>
                  <a:schemeClr val="accent2">
                    <a:lumMod val="75000"/>
                  </a:schemeClr>
                </a:solidFill>
                <a:latin typeface="VNI-Avo" pitchFamily="2" charset="0"/>
                <a:cs typeface="Times New Roman" panose="02020603050405020304" pitchFamily="18" charset="0"/>
              </a:rPr>
              <a:t>uy</a:t>
            </a:r>
            <a:r>
              <a:rPr lang="en-US" sz="4400" b="1" dirty="0" smtClean="0">
                <a:latin typeface="VNI-Avo" pitchFamily="2" charset="0"/>
                <a:cs typeface="Times New Roman" panose="02020603050405020304" pitchFamily="18" charset="0"/>
              </a:rPr>
              <a:t> aùo</a:t>
            </a:r>
            <a:endParaRPr lang="vi-VN" sz="4800" b="1"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7538223" y="6032804"/>
            <a:ext cx="4490697" cy="769441"/>
          </a:xfrm>
          <a:prstGeom prst="rect">
            <a:avLst/>
          </a:prstGeom>
          <a:noFill/>
        </p:spPr>
        <p:txBody>
          <a:bodyPr wrap="square" rtlCol="0">
            <a:spAutoFit/>
          </a:bodyPr>
          <a:lstStyle/>
          <a:p>
            <a:r>
              <a:rPr lang="en-US" sz="4400" b="1" dirty="0" smtClean="0">
                <a:latin typeface="VNI-Avo" pitchFamily="2" charset="0"/>
                <a:cs typeface="Times New Roman" panose="02020603050405020304" pitchFamily="18" charset="0"/>
              </a:rPr>
              <a:t>pheùc mô t</a:t>
            </a:r>
            <a:r>
              <a:rPr lang="en-US" sz="4400" b="1" dirty="0" smtClean="0">
                <a:solidFill>
                  <a:srgbClr val="C00000"/>
                </a:solidFill>
                <a:latin typeface="VNI-Avo" pitchFamily="2" charset="0"/>
                <a:cs typeface="Times New Roman" panose="02020603050405020304" pitchFamily="18" charset="0"/>
              </a:rPr>
              <a:t>uya</a:t>
            </a:r>
            <a:endParaRPr lang="vi-VN" sz="4400" b="1" dirty="0">
              <a:solidFill>
                <a:srgbClr val="C00000"/>
              </a:solidFill>
              <a:latin typeface="Times New Roman" panose="02020603050405020304" pitchFamily="18" charset="0"/>
              <a:cs typeface="Times New Roman" panose="02020603050405020304" pitchFamily="18" charset="0"/>
            </a:endParaRPr>
          </a:p>
        </p:txBody>
      </p:sp>
      <p:pic>
        <p:nvPicPr>
          <p:cNvPr id="22" name="Picture 2" descr="Vị tổng trấn cho xây Khuê Văn Các, chợ Đồng Xuân - VnExpres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6049" y="200722"/>
            <a:ext cx="11307336" cy="6501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85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heckerboard(across)">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nodeType="clickEffect">
                                  <p:stCondLst>
                                    <p:cond delay="0"/>
                                  </p:stCondLst>
                                  <p:childTnLst>
                                    <p:animEffect transition="out" filter="checkerboard(across)">
                                      <p:cBhvr>
                                        <p:cTn id="16" dur="500"/>
                                        <p:tgtEl>
                                          <p:spTgt spid="22"/>
                                        </p:tgtEl>
                                      </p:cBhvr>
                                    </p:animEffect>
                                    <p:set>
                                      <p:cBhvr>
                                        <p:cTn id="17" dur="1" fill="hold">
                                          <p:stCondLst>
                                            <p:cond delay="499"/>
                                          </p:stCondLst>
                                        </p:cTn>
                                        <p:tgtEl>
                                          <p:spTgt spid="2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ox(i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ox(in)">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ox(in)">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checkerboard(across)">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blinds(horizontal)">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ox(in)">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blinds(horizontal)">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box(in)">
                                      <p:cBhvr>
                                        <p:cTn id="67" dur="50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box(in)">
                                      <p:cBhvr>
                                        <p:cTn id="7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7" grpId="0"/>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6622"/>
            <a:ext cx="3020015" cy="769441"/>
            <a:chOff x="134912" y="70008"/>
            <a:chExt cx="3020015" cy="769441"/>
          </a:xfrm>
        </p:grpSpPr>
        <p:pic>
          <p:nvPicPr>
            <p:cNvPr id="5" name="Picture 4"/>
            <p:cNvPicPr>
              <a:picLocks noChangeAspect="1"/>
            </p:cNvPicPr>
            <p:nvPr/>
          </p:nvPicPr>
          <p:blipFill rotWithShape="1">
            <a:blip r:embed="rId2">
              <a:extLst/>
            </a:blip>
            <a:srcRect l="9599" t="75256" r="87866" b="21465"/>
            <a:stretch/>
          </p:blipFill>
          <p:spPr>
            <a:xfrm>
              <a:off x="134912" y="218040"/>
              <a:ext cx="854440" cy="621409"/>
            </a:xfrm>
            <a:prstGeom prst="rect">
              <a:avLst/>
            </a:prstGeom>
          </p:spPr>
        </p:pic>
        <p:sp>
          <p:nvSpPr>
            <p:cNvPr id="6" name="TextBox 5"/>
            <p:cNvSpPr txBox="1"/>
            <p:nvPr/>
          </p:nvSpPr>
          <p:spPr>
            <a:xfrm>
              <a:off x="1062688" y="70008"/>
              <a:ext cx="2092239" cy="646331"/>
            </a:xfrm>
            <a:prstGeom prst="rect">
              <a:avLst/>
            </a:prstGeom>
            <a:noFill/>
          </p:spPr>
          <p:txBody>
            <a:bodyPr wrap="none" rtlCol="0">
              <a:spAutoFit/>
            </a:bodyPr>
            <a:lstStyle/>
            <a:p>
              <a:r>
                <a:rPr lang="en-US" sz="3600" b="1" dirty="0" err="1" smtClean="0">
                  <a:solidFill>
                    <a:srgbClr val="0000FF"/>
                  </a:solidFill>
                  <a:latin typeface="VNI-Avo" pitchFamily="2" charset="0"/>
                  <a:cs typeface="Times New Roman" panose="02020603050405020304" pitchFamily="18" charset="0"/>
                </a:rPr>
                <a:t>Tạo</a:t>
              </a:r>
              <a:r>
                <a:rPr lang="en-US" sz="3600" b="1" dirty="0" smtClean="0">
                  <a:solidFill>
                    <a:srgbClr val="0000FF"/>
                  </a:solidFill>
                  <a:latin typeface="VNI-Avo" pitchFamily="2" charset="0"/>
                  <a:cs typeface="Times New Roman" panose="02020603050405020304" pitchFamily="18" charset="0"/>
                </a:rPr>
                <a:t> </a:t>
              </a:r>
              <a:r>
                <a:rPr lang="en-US" sz="3600" b="1" dirty="0" err="1" smtClean="0">
                  <a:solidFill>
                    <a:srgbClr val="0000FF"/>
                  </a:solidFill>
                  <a:latin typeface="VNI-Avo" pitchFamily="2" charset="0"/>
                  <a:cs typeface="Times New Roman" panose="02020603050405020304" pitchFamily="18" charset="0"/>
                </a:rPr>
                <a:t>tiếng</a:t>
              </a:r>
              <a:endParaRPr lang="vi-VN" sz="3600" b="1" dirty="0">
                <a:solidFill>
                  <a:srgbClr val="0000FF"/>
                </a:solidFill>
                <a:latin typeface="Times New Roman" panose="02020603050405020304" pitchFamily="18" charset="0"/>
                <a:cs typeface="Times New Roman" panose="02020603050405020304" pitchFamily="18" charset="0"/>
              </a:endParaRPr>
            </a:p>
          </p:txBody>
        </p:sp>
      </p:grpSp>
      <p:grpSp>
        <p:nvGrpSpPr>
          <p:cNvPr id="3" name="Group 2"/>
          <p:cNvGrpSpPr/>
          <p:nvPr/>
        </p:nvGrpSpPr>
        <p:grpSpPr>
          <a:xfrm>
            <a:off x="288870" y="1163228"/>
            <a:ext cx="11222772" cy="1862048"/>
            <a:chOff x="1681331" y="1166401"/>
            <a:chExt cx="11247811" cy="1862048"/>
          </a:xfrm>
        </p:grpSpPr>
        <p:sp>
          <p:nvSpPr>
            <p:cNvPr id="7" name="Rectangle 6"/>
            <p:cNvSpPr/>
            <p:nvPr/>
          </p:nvSpPr>
          <p:spPr>
            <a:xfrm rot="10800000" flipV="1">
              <a:off x="1681331" y="1166401"/>
              <a:ext cx="2370396" cy="1862048"/>
            </a:xfrm>
            <a:prstGeom prst="rect">
              <a:avLst/>
            </a:prstGeom>
          </p:spPr>
          <p:txBody>
            <a:bodyPr wrap="square">
              <a:spAutoFit/>
            </a:bodyPr>
            <a:lstStyle/>
            <a:p>
              <a:r>
                <a:rPr lang="en-US" sz="11500" b="1" dirty="0" smtClean="0">
                  <a:solidFill>
                    <a:srgbClr val="FF0000"/>
                  </a:solidFill>
                  <a:latin typeface="VNI-Avo" pitchFamily="2" charset="0"/>
                  <a:cs typeface="Times New Roman" panose="02020603050405020304" pitchFamily="18" charset="0"/>
                </a:rPr>
                <a:t>uy</a:t>
              </a:r>
              <a:endParaRPr lang="vi-VN" sz="115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5188092" y="1908173"/>
              <a:ext cx="1543579" cy="7598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000" dirty="0" err="1" smtClean="0">
                  <a:latin typeface="VNI-Avo" pitchFamily="2" charset="0"/>
                  <a:cs typeface="Times New Roman" panose="02020603050405020304" pitchFamily="18" charset="0"/>
                </a:rPr>
                <a:t>th</a:t>
              </a:r>
              <a:endParaRPr lang="vi-VN" sz="6000" dirty="0">
                <a:latin typeface="Times New Roman" panose="02020603050405020304" pitchFamily="18" charset="0"/>
                <a:cs typeface="Times New Roman" panose="02020603050405020304" pitchFamily="18" charset="0"/>
              </a:endParaRPr>
            </a:p>
          </p:txBody>
        </p:sp>
        <p:sp>
          <p:nvSpPr>
            <p:cNvPr id="9" name="Rectangle 8"/>
            <p:cNvSpPr/>
            <p:nvPr/>
          </p:nvSpPr>
          <p:spPr>
            <a:xfrm>
              <a:off x="7244908" y="1908173"/>
              <a:ext cx="1640998" cy="7598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000" dirty="0" err="1" smtClean="0">
                  <a:solidFill>
                    <a:srgbClr val="FF0000"/>
                  </a:solidFill>
                  <a:latin typeface="VNI-Avo" pitchFamily="2" charset="0"/>
                  <a:cs typeface="Times New Roman" panose="02020603050405020304" pitchFamily="18" charset="0"/>
                </a:rPr>
                <a:t>uy</a:t>
              </a:r>
              <a:endParaRPr lang="vi-VN" sz="6000" dirty="0">
                <a:solidFill>
                  <a:srgbClr val="FF0000"/>
                </a:solidFill>
                <a:latin typeface="Times New Roman" panose="02020603050405020304" pitchFamily="18" charset="0"/>
                <a:cs typeface="Times New Roman" panose="02020603050405020304" pitchFamily="18" charset="0"/>
              </a:endParaRPr>
            </a:p>
          </p:txBody>
        </p:sp>
        <p:cxnSp>
          <p:nvCxnSpPr>
            <p:cNvPr id="10" name="Straight Connector 9"/>
            <p:cNvCxnSpPr>
              <a:stCxn id="8" idx="3"/>
              <a:endCxn id="9" idx="1"/>
            </p:cNvCxnSpPr>
            <p:nvPr/>
          </p:nvCxnSpPr>
          <p:spPr>
            <a:xfrm>
              <a:off x="6731671" y="2288084"/>
              <a:ext cx="513238" cy="0"/>
            </a:xfrm>
            <a:prstGeom prst="line">
              <a:avLst/>
            </a:prstGeom>
          </p:spPr>
          <p:style>
            <a:lnRef idx="1">
              <a:schemeClr val="dk1"/>
            </a:lnRef>
            <a:fillRef idx="0">
              <a:schemeClr val="dk1"/>
            </a:fillRef>
            <a:effectRef idx="0">
              <a:schemeClr val="dk1"/>
            </a:effectRef>
            <a:fontRef idx="minor">
              <a:schemeClr val="tx1"/>
            </a:fontRef>
          </p:style>
        </p:cxnSp>
        <p:sp>
          <p:nvSpPr>
            <p:cNvPr id="11" name="Rectangle 10"/>
            <p:cNvSpPr/>
            <p:nvPr/>
          </p:nvSpPr>
          <p:spPr>
            <a:xfrm>
              <a:off x="10629400" y="1892933"/>
              <a:ext cx="2299742" cy="7598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000" dirty="0" smtClean="0">
                  <a:latin typeface="VNI-Avo" pitchFamily="2" charset="0"/>
                  <a:cs typeface="Times New Roman" panose="02020603050405020304" pitchFamily="18" charset="0"/>
                </a:rPr>
                <a:t>th</a:t>
              </a:r>
              <a:r>
                <a:rPr lang="en-US" sz="6000" dirty="0" smtClean="0">
                  <a:solidFill>
                    <a:srgbClr val="FF0000"/>
                  </a:solidFill>
                  <a:latin typeface="VNI-Avo" pitchFamily="2" charset="0"/>
                  <a:cs typeface="Times New Roman" panose="02020603050405020304" pitchFamily="18" charset="0"/>
                </a:rPr>
                <a:t>uøy</a:t>
              </a:r>
              <a:endParaRPr lang="vi-VN" sz="6000" dirty="0">
                <a:solidFill>
                  <a:srgbClr val="FF0000"/>
                </a:solidFill>
                <a:latin typeface="Times New Roman" panose="02020603050405020304" pitchFamily="18" charset="0"/>
                <a:cs typeface="Times New Roman" panose="02020603050405020304" pitchFamily="18" charset="0"/>
              </a:endParaRPr>
            </a:p>
          </p:txBody>
        </p:sp>
        <p:cxnSp>
          <p:nvCxnSpPr>
            <p:cNvPr id="12" name="Straight Arrow Connector 11"/>
            <p:cNvCxnSpPr/>
            <p:nvPr/>
          </p:nvCxnSpPr>
          <p:spPr>
            <a:xfrm>
              <a:off x="10058332" y="2288083"/>
              <a:ext cx="57106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pic>
        <p:nvPicPr>
          <p:cNvPr id="14" name="Picture 6" descr="Ghim của Nguyenthile trên 长草颜团子 Budding Pop | Đang yêu, Mèo kitty, Mèo co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188033" y="4419600"/>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768051" y="2967365"/>
            <a:ext cx="2688557" cy="923330"/>
          </a:xfrm>
          <a:prstGeom prst="rect">
            <a:avLst/>
          </a:prstGeom>
          <a:noFill/>
        </p:spPr>
        <p:txBody>
          <a:bodyPr wrap="none" rtlCol="0">
            <a:spAutoFit/>
          </a:bodyPr>
          <a:lstStyle/>
          <a:p>
            <a:r>
              <a:rPr lang="en-US" sz="5400" b="1" dirty="0" smtClean="0">
                <a:latin typeface="VNI-Avo" pitchFamily="2" charset="0"/>
                <a:cs typeface="Times New Roman" panose="02020603050405020304" pitchFamily="18" charset="0"/>
              </a:rPr>
              <a:t>th</a:t>
            </a:r>
            <a:r>
              <a:rPr lang="en-US" sz="5400" b="1" dirty="0" smtClean="0">
                <a:solidFill>
                  <a:srgbClr val="FF0000"/>
                </a:solidFill>
                <a:latin typeface="VNI-Avo" pitchFamily="2" charset="0"/>
                <a:cs typeface="Times New Roman" panose="02020603050405020304" pitchFamily="18" charset="0"/>
              </a:rPr>
              <a:t>uøy </a:t>
            </a:r>
            <a:r>
              <a:rPr lang="en-US" sz="5400" b="1" dirty="0" smtClean="0">
                <a:latin typeface="VNI-Avo" pitchFamily="2" charset="0"/>
                <a:cs typeface="Times New Roman" panose="02020603050405020304" pitchFamily="18" charset="0"/>
              </a:rPr>
              <a:t>mò</a:t>
            </a:r>
            <a:endParaRPr lang="vi-VN" sz="5400" b="1" dirty="0">
              <a:latin typeface="Times New Roman" panose="02020603050405020304" pitchFamily="18" charset="0"/>
              <a:cs typeface="Times New Roman" panose="02020603050405020304" pitchFamily="18" charset="0"/>
            </a:endParaRPr>
          </a:p>
        </p:txBody>
      </p:sp>
      <p:sp>
        <p:nvSpPr>
          <p:cNvPr id="16" name="Rectangle 15"/>
          <p:cNvSpPr/>
          <p:nvPr/>
        </p:nvSpPr>
        <p:spPr>
          <a:xfrm>
            <a:off x="8003633" y="1905000"/>
            <a:ext cx="628034" cy="7598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800" dirty="0" smtClean="0">
                <a:latin typeface="VNI-Avo" pitchFamily="2" charset="0"/>
                <a:cs typeface="Times New Roman" panose="02020603050405020304" pitchFamily="18" charset="0"/>
              </a:rPr>
              <a:t>`</a:t>
            </a:r>
            <a:endParaRPr lang="vi-VN" sz="4800" dirty="0">
              <a:latin typeface="Times New Roman" panose="02020603050405020304" pitchFamily="18" charset="0"/>
              <a:cs typeface="Times New Roman" panose="02020603050405020304" pitchFamily="18" charset="0"/>
            </a:endParaRPr>
          </a:p>
        </p:txBody>
      </p:sp>
      <p:cxnSp>
        <p:nvCxnSpPr>
          <p:cNvPr id="17" name="Straight Connector 16"/>
          <p:cNvCxnSpPr/>
          <p:nvPr/>
        </p:nvCxnSpPr>
        <p:spPr>
          <a:xfrm>
            <a:off x="7491539" y="2283821"/>
            <a:ext cx="512094" cy="0"/>
          </a:xfrm>
          <a:prstGeom prst="line">
            <a:avLst/>
          </a:prstGeom>
        </p:spPr>
        <p:style>
          <a:lnRef idx="1">
            <a:schemeClr val="dk1"/>
          </a:lnRef>
          <a:fillRef idx="0">
            <a:schemeClr val="dk1"/>
          </a:fillRef>
          <a:effectRef idx="0">
            <a:schemeClr val="dk1"/>
          </a:effectRef>
          <a:fontRef idx="minor">
            <a:schemeClr val="tx1"/>
          </a:fontRef>
        </p:style>
      </p:cxnSp>
      <p:sp>
        <p:nvSpPr>
          <p:cNvPr id="18" name="Rectangle 17"/>
          <p:cNvSpPr/>
          <p:nvPr/>
        </p:nvSpPr>
        <p:spPr>
          <a:xfrm rot="10800000" flipV="1">
            <a:off x="340909" y="3066371"/>
            <a:ext cx="2365119" cy="1862048"/>
          </a:xfrm>
          <a:prstGeom prst="rect">
            <a:avLst/>
          </a:prstGeom>
        </p:spPr>
        <p:txBody>
          <a:bodyPr wrap="square">
            <a:spAutoFit/>
          </a:bodyPr>
          <a:lstStyle/>
          <a:p>
            <a:r>
              <a:rPr lang="en-US" sz="11500" b="1" dirty="0" smtClean="0">
                <a:solidFill>
                  <a:srgbClr val="7030A0"/>
                </a:solidFill>
                <a:latin typeface="VNI-Avo" pitchFamily="2" charset="0"/>
                <a:cs typeface="Times New Roman" panose="02020603050405020304" pitchFamily="18" charset="0"/>
              </a:rPr>
              <a:t>ueâ</a:t>
            </a:r>
            <a:endParaRPr lang="vi-VN" sz="11500" b="1" dirty="0">
              <a:solidFill>
                <a:srgbClr val="7030A0"/>
              </a:solidFill>
              <a:latin typeface="Times New Roman" panose="02020603050405020304" pitchFamily="18" charset="0"/>
              <a:cs typeface="Times New Roman" panose="02020603050405020304" pitchFamily="18" charset="0"/>
            </a:endParaRPr>
          </a:p>
        </p:txBody>
      </p:sp>
      <p:sp>
        <p:nvSpPr>
          <p:cNvPr id="19" name="Rectangle 18"/>
          <p:cNvSpPr/>
          <p:nvPr/>
        </p:nvSpPr>
        <p:spPr>
          <a:xfrm rot="10800000" flipV="1">
            <a:off x="407815" y="4817111"/>
            <a:ext cx="2926399" cy="1862048"/>
          </a:xfrm>
          <a:prstGeom prst="rect">
            <a:avLst/>
          </a:prstGeom>
        </p:spPr>
        <p:txBody>
          <a:bodyPr wrap="square">
            <a:spAutoFit/>
          </a:bodyPr>
          <a:lstStyle/>
          <a:p>
            <a:r>
              <a:rPr lang="en-US" sz="11500" b="1" dirty="0" smtClean="0">
                <a:solidFill>
                  <a:srgbClr val="FFC000"/>
                </a:solidFill>
                <a:latin typeface="VNI-Avo" pitchFamily="2" charset="0"/>
                <a:cs typeface="Times New Roman" panose="02020603050405020304" pitchFamily="18" charset="0"/>
              </a:rPr>
              <a:t>uya</a:t>
            </a:r>
            <a:endParaRPr lang="vi-VN" sz="11500"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46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ox(i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linds(horizontal)">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TotalTime>
  <Words>265</Words>
  <Application>Microsoft Office PowerPoint</Application>
  <PresentationFormat>Custom</PresentationFormat>
  <Paragraphs>91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00000</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21AK22</cp:lastModifiedBy>
  <cp:revision>75</cp:revision>
  <dcterms:created xsi:type="dcterms:W3CDTF">2021-01-11T12:41:36Z</dcterms:created>
  <dcterms:modified xsi:type="dcterms:W3CDTF">2022-01-22T12:30:02Z</dcterms:modified>
</cp:coreProperties>
</file>